
<file path=[Content_Types].xml><?xml version="1.0" encoding="utf-8"?>
<Types xmlns="http://schemas.openxmlformats.org/package/2006/content-types">
  <Default Extension="bin" ContentType="image/x-emf"/>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33"/>
  </p:sldMasterIdLst>
  <p:notesMasterIdLst>
    <p:notesMasterId r:id="rId103"/>
  </p:notesMasterIdLst>
  <p:sldIdLst>
    <p:sldId id="280" r:id="rId34"/>
    <p:sldId id="4503" r:id="rId35"/>
    <p:sldId id="4504" r:id="rId36"/>
    <p:sldId id="4505" r:id="rId37"/>
    <p:sldId id="4528" r:id="rId38"/>
    <p:sldId id="4529" r:id="rId39"/>
    <p:sldId id="4530" r:id="rId40"/>
    <p:sldId id="4531" r:id="rId41"/>
    <p:sldId id="4532" r:id="rId42"/>
    <p:sldId id="4533" r:id="rId43"/>
    <p:sldId id="4527" r:id="rId44"/>
    <p:sldId id="4537" r:id="rId45"/>
    <p:sldId id="4534" r:id="rId46"/>
    <p:sldId id="4535" r:id="rId47"/>
    <p:sldId id="4536" r:id="rId48"/>
    <p:sldId id="4543" r:id="rId49"/>
    <p:sldId id="4540" r:id="rId50"/>
    <p:sldId id="4554" r:id="rId51"/>
    <p:sldId id="4555" r:id="rId52"/>
    <p:sldId id="4553" r:id="rId53"/>
    <p:sldId id="4541" r:id="rId54"/>
    <p:sldId id="4542" r:id="rId55"/>
    <p:sldId id="4538" r:id="rId56"/>
    <p:sldId id="4539" r:id="rId57"/>
    <p:sldId id="4552" r:id="rId58"/>
    <p:sldId id="4544" r:id="rId59"/>
    <p:sldId id="4546" r:id="rId60"/>
    <p:sldId id="4545" r:id="rId61"/>
    <p:sldId id="4547" r:id="rId62"/>
    <p:sldId id="4556" r:id="rId63"/>
    <p:sldId id="4557" r:id="rId64"/>
    <p:sldId id="4548" r:id="rId65"/>
    <p:sldId id="4549" r:id="rId66"/>
    <p:sldId id="4550" r:id="rId67"/>
    <p:sldId id="4551" r:id="rId68"/>
    <p:sldId id="4558" r:id="rId69"/>
    <p:sldId id="4559" r:id="rId70"/>
    <p:sldId id="4560" r:id="rId71"/>
    <p:sldId id="4561" r:id="rId72"/>
    <p:sldId id="4562" r:id="rId73"/>
    <p:sldId id="4563" r:id="rId74"/>
    <p:sldId id="4564" r:id="rId75"/>
    <p:sldId id="4565" r:id="rId76"/>
    <p:sldId id="4566" r:id="rId77"/>
    <p:sldId id="4567" r:id="rId78"/>
    <p:sldId id="4568" r:id="rId79"/>
    <p:sldId id="4569" r:id="rId80"/>
    <p:sldId id="4570" r:id="rId81"/>
    <p:sldId id="4571" r:id="rId82"/>
    <p:sldId id="4572" r:id="rId83"/>
    <p:sldId id="4573" r:id="rId84"/>
    <p:sldId id="4574" r:id="rId85"/>
    <p:sldId id="4575" r:id="rId86"/>
    <p:sldId id="4576" r:id="rId87"/>
    <p:sldId id="4577" r:id="rId88"/>
    <p:sldId id="4578" r:id="rId89"/>
    <p:sldId id="4579" r:id="rId90"/>
    <p:sldId id="4581" r:id="rId91"/>
    <p:sldId id="4582" r:id="rId92"/>
    <p:sldId id="4583" r:id="rId93"/>
    <p:sldId id="4584" r:id="rId94"/>
    <p:sldId id="4588" r:id="rId95"/>
    <p:sldId id="4589" r:id="rId96"/>
    <p:sldId id="4590" r:id="rId97"/>
    <p:sldId id="4585" r:id="rId98"/>
    <p:sldId id="4586" r:id="rId99"/>
    <p:sldId id="4587" r:id="rId100"/>
    <p:sldId id="4580" r:id="rId101"/>
    <p:sldId id="4526"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1" autoAdjust="0"/>
    <p:restoredTop sz="94662" autoAdjust="0"/>
  </p:normalViewPr>
  <p:slideViewPr>
    <p:cSldViewPr snapToGrid="0" showGuides="1">
      <p:cViewPr varScale="1">
        <p:scale>
          <a:sx n="128" d="100"/>
          <a:sy n="128" d="100"/>
        </p:scale>
        <p:origin x="688" y="176"/>
      </p:cViewPr>
      <p:guideLst>
        <p:guide orient="horz" pos="64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9.xml"/><Relationship Id="rId47" Type="http://schemas.openxmlformats.org/officeDocument/2006/relationships/slide" Target="slides/slide14.xml"/><Relationship Id="rId63" Type="http://schemas.openxmlformats.org/officeDocument/2006/relationships/slide" Target="slides/slide30.xml"/><Relationship Id="rId68" Type="http://schemas.openxmlformats.org/officeDocument/2006/relationships/slide" Target="slides/slide35.xml"/><Relationship Id="rId84" Type="http://schemas.openxmlformats.org/officeDocument/2006/relationships/slide" Target="slides/slide51.xml"/><Relationship Id="rId89" Type="http://schemas.openxmlformats.org/officeDocument/2006/relationships/slide" Target="slides/slide56.xml"/><Relationship Id="rId16" Type="http://schemas.openxmlformats.org/officeDocument/2006/relationships/customXml" Target="../customXml/item16.xml"/><Relationship Id="rId107" Type="http://schemas.openxmlformats.org/officeDocument/2006/relationships/tableStyles" Target="tableStyles.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 Target="slides/slide4.xml"/><Relationship Id="rId53" Type="http://schemas.openxmlformats.org/officeDocument/2006/relationships/slide" Target="slides/slide20.xml"/><Relationship Id="rId58" Type="http://schemas.openxmlformats.org/officeDocument/2006/relationships/slide" Target="slides/slide25.xml"/><Relationship Id="rId74" Type="http://schemas.openxmlformats.org/officeDocument/2006/relationships/slide" Target="slides/slide41.xml"/><Relationship Id="rId79" Type="http://schemas.openxmlformats.org/officeDocument/2006/relationships/slide" Target="slides/slide46.xml"/><Relationship Id="rId102" Type="http://schemas.openxmlformats.org/officeDocument/2006/relationships/slide" Target="slides/slide69.xml"/><Relationship Id="rId5" Type="http://schemas.openxmlformats.org/officeDocument/2006/relationships/customXml" Target="../customXml/item5.xml"/><Relationship Id="rId90" Type="http://schemas.openxmlformats.org/officeDocument/2006/relationships/slide" Target="slides/slide57.xml"/><Relationship Id="rId95" Type="http://schemas.openxmlformats.org/officeDocument/2006/relationships/slide" Target="slides/slide6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0.xml"/><Relationship Id="rId48" Type="http://schemas.openxmlformats.org/officeDocument/2006/relationships/slide" Target="slides/slide15.xml"/><Relationship Id="rId64" Type="http://schemas.openxmlformats.org/officeDocument/2006/relationships/slide" Target="slides/slide31.xml"/><Relationship Id="rId69" Type="http://schemas.openxmlformats.org/officeDocument/2006/relationships/slide" Target="slides/slide36.xml"/><Relationship Id="rId80" Type="http://schemas.openxmlformats.org/officeDocument/2006/relationships/slide" Target="slides/slide47.xml"/><Relationship Id="rId85" Type="http://schemas.openxmlformats.org/officeDocument/2006/relationships/slide" Target="slides/slide52.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Master" Target="slideMasters/slideMaster1.xml"/><Relationship Id="rId38" Type="http://schemas.openxmlformats.org/officeDocument/2006/relationships/slide" Target="slides/slide5.xml"/><Relationship Id="rId59" Type="http://schemas.openxmlformats.org/officeDocument/2006/relationships/slide" Target="slides/slide26.xml"/><Relationship Id="rId103"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slide" Target="slides/slide8.xml"/><Relationship Id="rId54" Type="http://schemas.openxmlformats.org/officeDocument/2006/relationships/slide" Target="slides/slide21.xml"/><Relationship Id="rId62" Type="http://schemas.openxmlformats.org/officeDocument/2006/relationships/slide" Target="slides/slide29.xml"/><Relationship Id="rId70" Type="http://schemas.openxmlformats.org/officeDocument/2006/relationships/slide" Target="slides/slide37.xml"/><Relationship Id="rId75" Type="http://schemas.openxmlformats.org/officeDocument/2006/relationships/slide" Target="slides/slide42.xml"/><Relationship Id="rId83" Type="http://schemas.openxmlformats.org/officeDocument/2006/relationships/slide" Target="slides/slide50.xml"/><Relationship Id="rId88" Type="http://schemas.openxmlformats.org/officeDocument/2006/relationships/slide" Target="slides/slide55.xml"/><Relationship Id="rId91" Type="http://schemas.openxmlformats.org/officeDocument/2006/relationships/slide" Target="slides/slide58.xml"/><Relationship Id="rId96" Type="http://schemas.openxmlformats.org/officeDocument/2006/relationships/slide" Target="slides/slide6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slide" Target="slides/slide24.xml"/><Relationship Id="rId106"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1.xml"/><Relationship Id="rId52" Type="http://schemas.openxmlformats.org/officeDocument/2006/relationships/slide" Target="slides/slide19.xml"/><Relationship Id="rId60" Type="http://schemas.openxmlformats.org/officeDocument/2006/relationships/slide" Target="slides/slide27.xml"/><Relationship Id="rId65" Type="http://schemas.openxmlformats.org/officeDocument/2006/relationships/slide" Target="slides/slide32.xml"/><Relationship Id="rId73" Type="http://schemas.openxmlformats.org/officeDocument/2006/relationships/slide" Target="slides/slide40.xml"/><Relationship Id="rId78" Type="http://schemas.openxmlformats.org/officeDocument/2006/relationships/slide" Target="slides/slide45.xml"/><Relationship Id="rId81" Type="http://schemas.openxmlformats.org/officeDocument/2006/relationships/slide" Target="slides/slide48.xml"/><Relationship Id="rId86" Type="http://schemas.openxmlformats.org/officeDocument/2006/relationships/slide" Target="slides/slide53.xml"/><Relationship Id="rId94" Type="http://schemas.openxmlformats.org/officeDocument/2006/relationships/slide" Target="slides/slide61.xml"/><Relationship Id="rId99" Type="http://schemas.openxmlformats.org/officeDocument/2006/relationships/slide" Target="slides/slide66.xml"/><Relationship Id="rId101" Type="http://schemas.openxmlformats.org/officeDocument/2006/relationships/slide" Target="slides/slide68.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6.xml"/><Relationship Id="rId34" Type="http://schemas.openxmlformats.org/officeDocument/2006/relationships/slide" Target="slides/slide1.xml"/><Relationship Id="rId50" Type="http://schemas.openxmlformats.org/officeDocument/2006/relationships/slide" Target="slides/slide17.xml"/><Relationship Id="rId55" Type="http://schemas.openxmlformats.org/officeDocument/2006/relationships/slide" Target="slides/slide22.xml"/><Relationship Id="rId76" Type="http://schemas.openxmlformats.org/officeDocument/2006/relationships/slide" Target="slides/slide43.xml"/><Relationship Id="rId97" Type="http://schemas.openxmlformats.org/officeDocument/2006/relationships/slide" Target="slides/slide64.xml"/><Relationship Id="rId104"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38.xml"/><Relationship Id="rId92"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7.xml"/><Relationship Id="rId45" Type="http://schemas.openxmlformats.org/officeDocument/2006/relationships/slide" Target="slides/slide12.xml"/><Relationship Id="rId66" Type="http://schemas.openxmlformats.org/officeDocument/2006/relationships/slide" Target="slides/slide33.xml"/><Relationship Id="rId87" Type="http://schemas.openxmlformats.org/officeDocument/2006/relationships/slide" Target="slides/slide54.xml"/><Relationship Id="rId61" Type="http://schemas.openxmlformats.org/officeDocument/2006/relationships/slide" Target="slides/slide28.xml"/><Relationship Id="rId82" Type="http://schemas.openxmlformats.org/officeDocument/2006/relationships/slide" Target="slides/slide49.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 Target="slides/slide2.xml"/><Relationship Id="rId56" Type="http://schemas.openxmlformats.org/officeDocument/2006/relationships/slide" Target="slides/slide23.xml"/><Relationship Id="rId77" Type="http://schemas.openxmlformats.org/officeDocument/2006/relationships/slide" Target="slides/slide44.xml"/><Relationship Id="rId100" Type="http://schemas.openxmlformats.org/officeDocument/2006/relationships/slide" Target="slides/slide67.xml"/><Relationship Id="rId105"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8.xml"/><Relationship Id="rId72" Type="http://schemas.openxmlformats.org/officeDocument/2006/relationships/slide" Target="slides/slide39.xml"/><Relationship Id="rId93" Type="http://schemas.openxmlformats.org/officeDocument/2006/relationships/slide" Target="slides/slide60.xml"/><Relationship Id="rId98" Type="http://schemas.openxmlformats.org/officeDocument/2006/relationships/slide" Target="slides/slide65.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13.xml"/><Relationship Id="rId67"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a:pPr/>
              <a:t>18/09/2024</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a:pPr/>
              <a:t>‹nr.›</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920157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100656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ort forside">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BBCAF46D-9983-4AEE-9B8A-24654CDEDDB0}"/>
              </a:ext>
            </a:extLst>
          </p:cNvPr>
          <p:cNvSpPr/>
          <p:nvPr userDrawn="1"/>
        </p:nvSpPr>
        <p:spPr>
          <a:xfrm>
            <a:off x="0" y="0"/>
            <a:ext cx="12189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dirty="0" err="1"/>
          </a:p>
        </p:txBody>
      </p:sp>
      <p:sp>
        <p:nvSpPr>
          <p:cNvPr id="2" name="Title 1"/>
          <p:cNvSpPr>
            <a:spLocks noGrp="1"/>
          </p:cNvSpPr>
          <p:nvPr>
            <p:ph type="ctrTitle" hasCustomPrompt="1"/>
          </p:nvPr>
        </p:nvSpPr>
        <p:spPr>
          <a:xfrm>
            <a:off x="349384" y="1760373"/>
            <a:ext cx="10069011" cy="4070408"/>
          </a:xfrm>
        </p:spPr>
        <p:txBody>
          <a:bodyPr anchor="t" anchorCtr="0"/>
          <a:lstStyle>
            <a:lvl1pPr algn="l">
              <a:lnSpc>
                <a:spcPct val="90000"/>
              </a:lnSpc>
              <a:defRPr sz="9400">
                <a:solidFill>
                  <a:schemeClr val="bg1"/>
                </a:solidFill>
              </a:defRPr>
            </a:lvl1pPr>
          </a:lstStyle>
          <a:p>
            <a:r>
              <a:rPr lang="en-GB" dirty="0"/>
              <a:t>Klik for at tilføje overskrift</a:t>
            </a:r>
            <a:endParaRPr lang="en-GB"/>
          </a:p>
        </p:txBody>
      </p:sp>
      <p:sp>
        <p:nvSpPr>
          <p:cNvPr id="19" name="text" descr="{&quot;templafy&quot;:{&quot;id&quot;:&quot;9e66ba45-e00c-4751-bf02-a4956d240516&quot;}}" title="UserProfile.Institut.InstituteDCU_{{DocumentLanguage}}">
            <a:extLst>
              <a:ext uri="{FF2B5EF4-FFF2-40B4-BE49-F238E27FC236}">
                <a16:creationId xmlns:a16="http://schemas.microsoft.com/office/drawing/2014/main" id="{610DD8E7-635C-4517-8E21-65C3CB025FFE}"/>
              </a:ext>
            </a:extLst>
          </p:cNvPr>
          <p:cNvSpPr txBox="1">
            <a:spLocks/>
          </p:cNvSpPr>
          <p:nvPr userDrawn="1"/>
        </p:nvSpPr>
        <p:spPr>
          <a:xfrm>
            <a:off x="411163" y="450893"/>
            <a:ext cx="5684837" cy="284778"/>
          </a:xfrm>
          <a:prstGeom prst="rect">
            <a:avLst/>
          </a:prstGeom>
          <a:noFill/>
        </p:spPr>
        <p:txBody>
          <a:bodyPr wrap="square" lIns="10800" tIns="0" rIns="0" bIns="90000" anchor="b" anchorCtr="0">
            <a:no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solidFill>
                  <a:schemeClr val="bg1"/>
                </a:solidFill>
              </a:rPr>
              <a:t>The Maersk Mc-Kinney Moller Institute</a:t>
            </a:r>
          </a:p>
        </p:txBody>
      </p:sp>
      <p:pic>
        <p:nvPicPr>
          <p:cNvPr id="7" name="Logo black">
            <a:extLst>
              <a:ext uri="{FF2B5EF4-FFF2-40B4-BE49-F238E27FC236}">
                <a16:creationId xmlns:a16="http://schemas.microsoft.com/office/drawing/2014/main" id="{E6E48129-FB3C-4F39-A5A1-63313B41D3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200" y="6296400"/>
            <a:ext cx="786874" cy="212400"/>
          </a:xfrm>
          <a:prstGeom prst="rect">
            <a:avLst/>
          </a:prstGeom>
        </p:spPr>
      </p:pic>
      <p:sp>
        <p:nvSpPr>
          <p:cNvPr id="20" name="sdu.dk">
            <a:extLst>
              <a:ext uri="{FF2B5EF4-FFF2-40B4-BE49-F238E27FC236}">
                <a16:creationId xmlns:a16="http://schemas.microsoft.com/office/drawing/2014/main" id="{4B84D86E-3D20-4505-8DAD-8EB1F3E63B0A}"/>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bg1"/>
                </a:solidFill>
              </a:rPr>
              <a:t>sdu.dk</a:t>
            </a:r>
            <a:endParaRPr lang="en-GB"/>
          </a:p>
        </p:txBody>
      </p:sp>
      <p:sp>
        <p:nvSpPr>
          <p:cNvPr id="21" name="#sdudk">
            <a:extLst>
              <a:ext uri="{FF2B5EF4-FFF2-40B4-BE49-F238E27FC236}">
                <a16:creationId xmlns:a16="http://schemas.microsoft.com/office/drawing/2014/main" id="{B58A6A9A-5E98-43AC-8CA5-F6C4B0573364}"/>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bg1"/>
                </a:solidFill>
              </a:rPr>
              <a:t>#sdudk</a:t>
            </a:r>
            <a:endParaRPr lang="en-GB"/>
          </a:p>
        </p:txBody>
      </p:sp>
      <p:cxnSp>
        <p:nvCxnSpPr>
          <p:cNvPr id="12" name="Straight Connector 11">
            <a:extLst>
              <a:ext uri="{FF2B5EF4-FFF2-40B4-BE49-F238E27FC236}">
                <a16:creationId xmlns:a16="http://schemas.microsoft.com/office/drawing/2014/main" id="{0C739632-1CD3-47C1-98D9-4B1B2253C7C9}"/>
              </a:ext>
            </a:extLst>
          </p:cNvPr>
          <p:cNvCxnSpPr>
            <a:cxnSpLocks/>
          </p:cNvCxnSpPr>
          <p:nvPr userDrawn="1"/>
        </p:nvCxnSpPr>
        <p:spPr>
          <a:xfrm>
            <a:off x="410400" y="715665"/>
            <a:ext cx="69921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date" descr="{&quot;templafy&quot;:{&quot;id&quot;:&quot;e93eeae9-b581-4184-9cc7-9a0f9897d348&quot;}}" title="Form.Date">
            <a:extLst>
              <a:ext uri="{FF2B5EF4-FFF2-40B4-BE49-F238E27FC236}">
                <a16:creationId xmlns:a16="http://schemas.microsoft.com/office/drawing/2014/main" id="{10301B40-E355-4D99-B296-A15FB5BC3A4C}"/>
              </a:ext>
            </a:extLst>
          </p:cNvPr>
          <p:cNvSpPr/>
          <p:nvPr userDrawn="1"/>
        </p:nvSpPr>
        <p:spPr>
          <a:xfrm>
            <a:off x="9156032" y="6349384"/>
            <a:ext cx="2624806" cy="180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b="0" dirty="0">
                <a:solidFill>
                  <a:schemeClr val="bg1"/>
                </a:solidFill>
              </a:rPr>
              <a:t>September 2020</a:t>
            </a:r>
          </a:p>
        </p:txBody>
      </p:sp>
      <p:sp>
        <p:nvSpPr>
          <p:cNvPr id="11" name="Date Placeholder 14">
            <a:extLst>
              <a:ext uri="{FF2B5EF4-FFF2-40B4-BE49-F238E27FC236}">
                <a16:creationId xmlns:a16="http://schemas.microsoft.com/office/drawing/2014/main" id="{D4E1389B-CA3B-4709-956D-F396D960BBC8}"/>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sp>
        <p:nvSpPr>
          <p:cNvPr id="14" name="Date Placeholder 14">
            <a:extLst>
              <a:ext uri="{FF2B5EF4-FFF2-40B4-BE49-F238E27FC236}">
                <a16:creationId xmlns:a16="http://schemas.microsoft.com/office/drawing/2014/main" id="{8A94F1C1-AE36-4BBA-B958-8FC614A9472A}"/>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Tree>
    <p:extLst>
      <p:ext uri="{BB962C8B-B14F-4D97-AF65-F5344CB8AC3E}">
        <p14:creationId xmlns:p14="http://schemas.microsoft.com/office/powerpoint/2010/main" val="4067525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illede og indhold">
    <p:spTree>
      <p:nvGrpSpPr>
        <p:cNvPr id="1" name=""/>
        <p:cNvGrpSpPr/>
        <p:nvPr/>
      </p:nvGrpSpPr>
      <p:grpSpPr>
        <a:xfrm>
          <a:off x="0" y="0"/>
          <a:ext cx="0" cy="0"/>
          <a:chOff x="0" y="0"/>
          <a:chExt cx="0" cy="0"/>
        </a:xfrm>
      </p:grpSpPr>
      <p:sp>
        <p:nvSpPr>
          <p:cNvPr id="10" name="Pladsholder til billede 3"/>
          <p:cNvSpPr>
            <a:spLocks noGrp="1"/>
          </p:cNvSpPr>
          <p:nvPr>
            <p:ph type="pic" sz="quarter" idx="13" hasCustomPrompt="1"/>
          </p:nvPr>
        </p:nvSpPr>
        <p:spPr>
          <a:xfrm>
            <a:off x="0" y="0"/>
            <a:ext cx="6099300" cy="6858000"/>
          </a:xfrm>
          <a:solidFill>
            <a:schemeClr val="bg1"/>
          </a:solidFill>
        </p:spPr>
        <p:txBody>
          <a:bodyPr/>
          <a:lstStyle>
            <a:lvl1pPr marL="0" indent="0" algn="ctr">
              <a:buNone/>
              <a:defRPr sz="1200"/>
            </a:lvl1pPr>
          </a:lstStyle>
          <a:p>
            <a:r>
              <a:rPr lang="en-GB" dirty="0"/>
              <a:t>Vælg pladsholderen og indsæt billede via Templafy/Skyfish eller ikon eller logo via Templafy/Billeder</a:t>
            </a:r>
            <a:endParaRPr lang="en-GB"/>
          </a:p>
        </p:txBody>
      </p:sp>
      <p:sp>
        <p:nvSpPr>
          <p:cNvPr id="8" name="Titel 1"/>
          <p:cNvSpPr>
            <a:spLocks noGrp="1"/>
          </p:cNvSpPr>
          <p:nvPr>
            <p:ph type="title" hasCustomPrompt="1"/>
          </p:nvPr>
        </p:nvSpPr>
        <p:spPr>
          <a:xfrm>
            <a:off x="6692401" y="1076109"/>
            <a:ext cx="4680000" cy="1822734"/>
          </a:xfrm>
        </p:spPr>
        <p:txBody>
          <a:bodyPr/>
          <a:lstStyle>
            <a:lvl1pPr>
              <a:defRPr/>
            </a:lvl1pPr>
          </a:lstStyle>
          <a:p>
            <a:r>
              <a:rPr lang="en-GB" dirty="0"/>
              <a:t>Klik for at tilføje overskrift, maksimalt 3 linjer</a:t>
            </a:r>
            <a:endParaRPr lang="en-GB"/>
          </a:p>
        </p:txBody>
      </p:sp>
      <p:sp>
        <p:nvSpPr>
          <p:cNvPr id="6" name="Content Placeholder 5">
            <a:extLst>
              <a:ext uri="{FF2B5EF4-FFF2-40B4-BE49-F238E27FC236}">
                <a16:creationId xmlns:a16="http://schemas.microsoft.com/office/drawing/2014/main" id="{C4256969-981A-4869-9324-B595DF89D12E}"/>
              </a:ext>
            </a:extLst>
          </p:cNvPr>
          <p:cNvSpPr>
            <a:spLocks noGrp="1"/>
          </p:cNvSpPr>
          <p:nvPr>
            <p:ph sz="quarter" idx="19" hasCustomPrompt="1"/>
          </p:nvPr>
        </p:nvSpPr>
        <p:spPr>
          <a:xfrm>
            <a:off x="6692400" y="3387600"/>
            <a:ext cx="4680000" cy="2466000"/>
          </a:xfrm>
        </p:spPr>
        <p:txBody>
          <a:bodyPr/>
          <a:lstStyle>
            <a:lvl1pPr>
              <a:defRPr/>
            </a:lvl1pPr>
          </a:lstStyle>
          <a:p>
            <a:pPr lvl="0"/>
            <a:r>
              <a:rPr lang="en-GB" dirty="0"/>
              <a:t>Klik for at tilføje tekst</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14" name="text" descr="{&quot;templafy&quot;:{&quot;id&quot;:&quot;19392b15-c614-4755-aea8-28d38b6bbe91&quot;}}" title="UserProfile.Institut.InstituteDCU_{{DocumentLanguage}}">
            <a:extLst>
              <a:ext uri="{FF2B5EF4-FFF2-40B4-BE49-F238E27FC236}">
                <a16:creationId xmlns:a16="http://schemas.microsoft.com/office/drawing/2014/main" id="{060969B2-E177-4704-95D4-119A98BB90C5}"/>
              </a:ext>
            </a:extLst>
          </p:cNvPr>
          <p:cNvSpPr txBox="1">
            <a:spLocks/>
          </p:cNvSpPr>
          <p:nvPr userDrawn="1"/>
        </p:nvSpPr>
        <p:spPr>
          <a:xfrm>
            <a:off x="6692400" y="249585"/>
            <a:ext cx="4680000" cy="478677"/>
          </a:xfrm>
          <a:prstGeom prst="rect">
            <a:avLst/>
          </a:prstGeom>
          <a:noFill/>
        </p:spPr>
        <p:txBody>
          <a:bodyPr wrap="square" lIns="10800" tIns="0" rIns="0" bIns="90000" anchor="b" anchorCtr="0">
            <a:no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The Maersk Mc-Kinney Moller Institute</a:t>
            </a:r>
          </a:p>
        </p:txBody>
      </p:sp>
      <p:sp>
        <p:nvSpPr>
          <p:cNvPr id="16" name="sdu.dk">
            <a:extLst>
              <a:ext uri="{FF2B5EF4-FFF2-40B4-BE49-F238E27FC236}">
                <a16:creationId xmlns:a16="http://schemas.microsoft.com/office/drawing/2014/main" id="{406E07B7-D9E4-488D-BA7B-56AC0D1DDD05}"/>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17" name="#sdudk">
            <a:extLst>
              <a:ext uri="{FF2B5EF4-FFF2-40B4-BE49-F238E27FC236}">
                <a16:creationId xmlns:a16="http://schemas.microsoft.com/office/drawing/2014/main" id="{CD1A1828-0ED2-4AFE-8C5E-683996CBAF9D}"/>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cxnSp>
        <p:nvCxnSpPr>
          <p:cNvPr id="18" name="Straight Connector 17">
            <a:extLst>
              <a:ext uri="{FF2B5EF4-FFF2-40B4-BE49-F238E27FC236}">
                <a16:creationId xmlns:a16="http://schemas.microsoft.com/office/drawing/2014/main" id="{B68D6574-D545-4AC1-804C-76EBF3BEC544}"/>
              </a:ext>
            </a:extLst>
          </p:cNvPr>
          <p:cNvCxnSpPr>
            <a:cxnSpLocks/>
          </p:cNvCxnSpPr>
          <p:nvPr userDrawn="1"/>
        </p:nvCxnSpPr>
        <p:spPr>
          <a:xfrm>
            <a:off x="6691637" y="715665"/>
            <a:ext cx="6992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date" descr="{&quot;templafy&quot;:{&quot;id&quot;:&quot;7c8a4e8f-f1eb-4af7-b254-c88f4a86ec48&quot;}}" title="Form.Date">
            <a:extLst>
              <a:ext uri="{FF2B5EF4-FFF2-40B4-BE49-F238E27FC236}">
                <a16:creationId xmlns:a16="http://schemas.microsoft.com/office/drawing/2014/main" id="{38150A77-BE4E-404D-B314-A1C41C791C1B}"/>
              </a:ext>
            </a:extLst>
          </p:cNvPr>
          <p:cNvSpPr/>
          <p:nvPr userDrawn="1"/>
        </p:nvSpPr>
        <p:spPr>
          <a:xfrm>
            <a:off x="9156032" y="6349384"/>
            <a:ext cx="2624806" cy="180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b="0" dirty="0">
                <a:solidFill>
                  <a:schemeClr val="tx1"/>
                </a:solidFill>
              </a:rPr>
              <a:t>September 2020</a:t>
            </a:r>
          </a:p>
        </p:txBody>
      </p:sp>
      <p:pic>
        <p:nvPicPr>
          <p:cNvPr id="20" name="Logo black">
            <a:extLst>
              <a:ext uri="{FF2B5EF4-FFF2-40B4-BE49-F238E27FC236}">
                <a16:creationId xmlns:a16="http://schemas.microsoft.com/office/drawing/2014/main" id="{1421C492-A651-4EE4-BB8B-C6886E7B5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92400" y="6294893"/>
            <a:ext cx="784800" cy="211840"/>
          </a:xfrm>
          <a:prstGeom prst="rect">
            <a:avLst/>
          </a:prstGeom>
        </p:spPr>
      </p:pic>
      <p:sp>
        <p:nvSpPr>
          <p:cNvPr id="30" name="Date Placeholder 14">
            <a:extLst>
              <a:ext uri="{FF2B5EF4-FFF2-40B4-BE49-F238E27FC236}">
                <a16:creationId xmlns:a16="http://schemas.microsoft.com/office/drawing/2014/main" id="{2C4B35A0-F8F7-420F-9E06-CC0AAAA0B84F}"/>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22" name="TextBox 21">
            <a:extLst>
              <a:ext uri="{FF2B5EF4-FFF2-40B4-BE49-F238E27FC236}">
                <a16:creationId xmlns:a16="http://schemas.microsoft.com/office/drawing/2014/main" id="{7C94981C-CC58-4018-9B19-5053EFA6B6A9}"/>
              </a:ext>
            </a:extLst>
          </p:cNvPr>
          <p:cNvSpPr txBox="1"/>
          <p:nvPr userDrawn="1"/>
        </p:nvSpPr>
        <p:spPr>
          <a:xfrm>
            <a:off x="0" y="-349741"/>
            <a:ext cx="11457183" cy="323165"/>
          </a:xfrm>
          <a:prstGeom prst="rect">
            <a:avLst/>
          </a:prstGeom>
          <a:noFill/>
        </p:spPr>
        <p:txBody>
          <a:bodyPr wrap="square" lIns="0" tIns="0" rIns="0" bIns="0" rtlCol="0">
            <a:spAutoFit/>
          </a:bodyPr>
          <a:lstStyle/>
          <a:p>
            <a:r>
              <a:rPr lang="en-GB" sz="1050" b="1" noProof="1"/>
              <a:t>Skift baggrundsfarve. </a:t>
            </a:r>
            <a:r>
              <a:rPr lang="en-GB" sz="1050" noProof="1"/>
              <a:t>Højreklik på slidet og vælg </a:t>
            </a:r>
            <a:r>
              <a:rPr lang="en-GB" sz="1050" b="1" noProof="1"/>
              <a:t>Formatér baggrund</a:t>
            </a:r>
            <a:r>
              <a:rPr lang="en-GB" sz="1050" noProof="1"/>
              <a:t>. Klik på </a:t>
            </a:r>
            <a:r>
              <a:rPr lang="en-GB" sz="1050" b="1" noProof="1"/>
              <a:t>Fyld farve </a:t>
            </a:r>
            <a:r>
              <a:rPr lang="en-GB" sz="1050" noProof="1"/>
              <a:t>i Formater baggrund vinduet og vælg farve fra øverste række i SDU’s farve palette eller fra den brugerdefinerede farvepalette</a:t>
            </a:r>
            <a:endParaRPr lang="en-GB"/>
          </a:p>
        </p:txBody>
      </p:sp>
    </p:spTree>
    <p:extLst>
      <p:ext uri="{BB962C8B-B14F-4D97-AF65-F5344CB8AC3E}">
        <p14:creationId xmlns:p14="http://schemas.microsoft.com/office/powerpoint/2010/main" val="23072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llede og tekst (CV)">
    <p:spTree>
      <p:nvGrpSpPr>
        <p:cNvPr id="1" name=""/>
        <p:cNvGrpSpPr/>
        <p:nvPr/>
      </p:nvGrpSpPr>
      <p:grpSpPr>
        <a:xfrm>
          <a:off x="0" y="0"/>
          <a:ext cx="0" cy="0"/>
          <a:chOff x="0" y="0"/>
          <a:chExt cx="0" cy="0"/>
        </a:xfrm>
      </p:grpSpPr>
      <p:sp>
        <p:nvSpPr>
          <p:cNvPr id="7" name="Titel 1"/>
          <p:cNvSpPr>
            <a:spLocks noGrp="1"/>
          </p:cNvSpPr>
          <p:nvPr>
            <p:ph type="title" hasCustomPrompt="1"/>
          </p:nvPr>
        </p:nvSpPr>
        <p:spPr>
          <a:xfrm>
            <a:off x="6710399" y="1700213"/>
            <a:ext cx="4677070" cy="1436392"/>
          </a:xfrm>
        </p:spPr>
        <p:txBody>
          <a:bodyPr/>
          <a:lstStyle>
            <a:lvl1pPr>
              <a:defRPr sz="4800"/>
            </a:lvl1pPr>
          </a:lstStyle>
          <a:p>
            <a:r>
              <a:rPr lang="en-GB" dirty="0"/>
              <a:t>Overskrift i </a:t>
            </a:r>
            <a:r>
              <a:rPr lang="en-GB" dirty="0" err="1"/>
              <a:t>maks</a:t>
            </a:r>
            <a:r>
              <a:rPr lang="en-GB" dirty="0"/>
              <a:t> 2 linjer</a:t>
            </a:r>
            <a:endParaRPr lang="en-GB"/>
          </a:p>
        </p:txBody>
      </p:sp>
      <p:sp>
        <p:nvSpPr>
          <p:cNvPr id="15" name="Text Placeholder 4">
            <a:extLst>
              <a:ext uri="{FF2B5EF4-FFF2-40B4-BE49-F238E27FC236}">
                <a16:creationId xmlns:a16="http://schemas.microsoft.com/office/drawing/2014/main" id="{6FAAEFF0-FCE4-48D6-A0D1-A458F3CD3EB3}"/>
              </a:ext>
            </a:extLst>
          </p:cNvPr>
          <p:cNvSpPr>
            <a:spLocks noGrp="1"/>
          </p:cNvSpPr>
          <p:nvPr>
            <p:ph type="body" sz="quarter" idx="19" hasCustomPrompt="1"/>
          </p:nvPr>
        </p:nvSpPr>
        <p:spPr>
          <a:xfrm>
            <a:off x="6692202" y="3387600"/>
            <a:ext cx="4680000" cy="2466000"/>
          </a:xfrm>
        </p:spPr>
        <p:txBody>
          <a:bodyPr/>
          <a:lstStyle>
            <a:lvl1pPr>
              <a:defRPr/>
            </a:lvl1pPr>
          </a:lstStyle>
          <a:p>
            <a:pPr lvl="0"/>
            <a:r>
              <a:rPr lang="en-GB" dirty="0"/>
              <a:t>Klik for at tilføje tekst</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6" name="Text Placeholder 5">
            <a:extLst>
              <a:ext uri="{FF2B5EF4-FFF2-40B4-BE49-F238E27FC236}">
                <a16:creationId xmlns:a16="http://schemas.microsoft.com/office/drawing/2014/main" id="{2F21E6D3-406B-4DA0-9B5A-6A2F208BAF71}"/>
              </a:ext>
            </a:extLst>
          </p:cNvPr>
          <p:cNvSpPr>
            <a:spLocks noGrp="1"/>
          </p:cNvSpPr>
          <p:nvPr>
            <p:ph type="body" sz="quarter" idx="18" hasCustomPrompt="1"/>
          </p:nvPr>
        </p:nvSpPr>
        <p:spPr>
          <a:xfrm>
            <a:off x="6710399" y="452437"/>
            <a:ext cx="4659277" cy="790493"/>
          </a:xfrm>
        </p:spPr>
        <p:txBody>
          <a:bodyPr anchor="b" anchorCtr="0"/>
          <a:lstStyle>
            <a:lvl1pPr marL="0" indent="0">
              <a:buFont typeface="Arial" panose="020B0604020202020204" pitchFamily="34" charset="0"/>
              <a:buNone/>
              <a:defRPr/>
            </a:lvl1pPr>
          </a:lstStyle>
          <a:p>
            <a:pPr lvl="0"/>
            <a:r>
              <a:rPr lang="en-GB" dirty="0"/>
              <a:t>Klik for at indsætte tekst (f.eks. job titel)</a:t>
            </a:r>
            <a:endParaRPr lang="en-GB"/>
          </a:p>
        </p:txBody>
      </p:sp>
      <p:sp>
        <p:nvSpPr>
          <p:cNvPr id="10" name="Pladsholder til billede 3"/>
          <p:cNvSpPr>
            <a:spLocks noGrp="1"/>
          </p:cNvSpPr>
          <p:nvPr>
            <p:ph type="pic" sz="quarter" idx="13" hasCustomPrompt="1"/>
          </p:nvPr>
        </p:nvSpPr>
        <p:spPr>
          <a:xfrm>
            <a:off x="411163" y="1016000"/>
            <a:ext cx="4043879" cy="4804038"/>
          </a:xfrm>
          <a:noFill/>
        </p:spPr>
        <p:txBody>
          <a:bodyPr/>
          <a:lstStyle>
            <a:lvl1pPr marL="0" indent="0" algn="ctr">
              <a:buNone/>
              <a:defRPr sz="1100"/>
            </a:lvl1pPr>
          </a:lstStyle>
          <a:p>
            <a:r>
              <a:rPr lang="en-GB" dirty="0"/>
              <a:t>Vælg pladsholderen og indsæt billede via Templafy/Skyfish eller ikon eller logo via Templafy/Billeder</a:t>
            </a:r>
            <a:endParaRPr lang="en-GB"/>
          </a:p>
        </p:txBody>
      </p:sp>
      <p:sp>
        <p:nvSpPr>
          <p:cNvPr id="18" name="Date Placeholder 14">
            <a:extLst>
              <a:ext uri="{FF2B5EF4-FFF2-40B4-BE49-F238E27FC236}">
                <a16:creationId xmlns:a16="http://schemas.microsoft.com/office/drawing/2014/main" id="{4AC2696B-BD55-4932-A36E-BCC4318F22B0}"/>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4" name="Date Placeholder 3">
            <a:extLst>
              <a:ext uri="{FF2B5EF4-FFF2-40B4-BE49-F238E27FC236}">
                <a16:creationId xmlns:a16="http://schemas.microsoft.com/office/drawing/2014/main" id="{01591D0A-163E-46D9-B4AE-DA2791457328}"/>
              </a:ext>
            </a:extLst>
          </p:cNvPr>
          <p:cNvSpPr>
            <a:spLocks noGrp="1"/>
          </p:cNvSpPr>
          <p:nvPr>
            <p:ph type="dt" sz="half" idx="20"/>
          </p:nvPr>
        </p:nvSpPr>
        <p:spPr/>
        <p:txBody>
          <a:bodyPr/>
          <a:lstStyle/>
          <a:p>
            <a:fld id="{F1A13B18-F5ED-4611-8DBB-F05123AFBA22}" type="datetimeFigureOut">
              <a:rPr lang="en-GB" smtClean="0"/>
              <a:pPr/>
              <a:t>18/09/2024</a:t>
            </a:fld>
            <a:endParaRPr lang="en-GB" dirty="0"/>
          </a:p>
        </p:txBody>
      </p:sp>
      <p:sp>
        <p:nvSpPr>
          <p:cNvPr id="5" name="Footer Placeholder 4">
            <a:extLst>
              <a:ext uri="{FF2B5EF4-FFF2-40B4-BE49-F238E27FC236}">
                <a16:creationId xmlns:a16="http://schemas.microsoft.com/office/drawing/2014/main" id="{CD31645F-3EEE-4ACC-9DE8-38B996FFAD12}"/>
              </a:ext>
            </a:extLst>
          </p:cNvPr>
          <p:cNvSpPr>
            <a:spLocks noGrp="1"/>
          </p:cNvSpPr>
          <p:nvPr>
            <p:ph type="ftr" sz="quarter" idx="21"/>
          </p:nvPr>
        </p:nvSpPr>
        <p:spPr/>
        <p:txBody>
          <a:bodyPr/>
          <a:lstStyle/>
          <a:p>
            <a:endParaRPr lang="en-GB" dirty="0"/>
          </a:p>
        </p:txBody>
      </p:sp>
      <p:sp>
        <p:nvSpPr>
          <p:cNvPr id="11" name="Slide Number Placeholder 10">
            <a:extLst>
              <a:ext uri="{FF2B5EF4-FFF2-40B4-BE49-F238E27FC236}">
                <a16:creationId xmlns:a16="http://schemas.microsoft.com/office/drawing/2014/main" id="{DA9685AE-678B-466E-B97B-590BC795CFDA}"/>
              </a:ext>
            </a:extLst>
          </p:cNvPr>
          <p:cNvSpPr>
            <a:spLocks noGrp="1"/>
          </p:cNvSpPr>
          <p:nvPr>
            <p:ph type="sldNum" sz="quarter" idx="22"/>
          </p:nvPr>
        </p:nvSpPr>
        <p:spPr/>
        <p:txBody>
          <a:bodyPr/>
          <a:lstStyle/>
          <a:p>
            <a:fld id="{45D37B1E-C366-494F-A587-962AD9AABC83}" type="slidenum">
              <a:rPr lang="en-GB" smtClean="0"/>
              <a:pPr/>
              <a:t>‹nr.›</a:t>
            </a:fld>
            <a:endParaRPr lang="en-GB" dirty="0"/>
          </a:p>
        </p:txBody>
      </p:sp>
      <p:sp>
        <p:nvSpPr>
          <p:cNvPr id="12" name="TextBox 11">
            <a:extLst>
              <a:ext uri="{FF2B5EF4-FFF2-40B4-BE49-F238E27FC236}">
                <a16:creationId xmlns:a16="http://schemas.microsoft.com/office/drawing/2014/main" id="{4E308762-F27B-4C02-A3F6-050482784129}"/>
              </a:ext>
            </a:extLst>
          </p:cNvPr>
          <p:cNvSpPr txBox="1"/>
          <p:nvPr userDrawn="1"/>
        </p:nvSpPr>
        <p:spPr>
          <a:xfrm>
            <a:off x="0" y="-349741"/>
            <a:ext cx="11457183" cy="323165"/>
          </a:xfrm>
          <a:prstGeom prst="rect">
            <a:avLst/>
          </a:prstGeom>
          <a:noFill/>
        </p:spPr>
        <p:txBody>
          <a:bodyPr wrap="square" lIns="0" tIns="0" rIns="0" bIns="0" rtlCol="0">
            <a:spAutoFit/>
          </a:bodyPr>
          <a:lstStyle/>
          <a:p>
            <a:r>
              <a:rPr lang="en-GB" sz="1050" b="1" noProof="1"/>
              <a:t>Skift baggrundsfarve. </a:t>
            </a:r>
            <a:r>
              <a:rPr lang="en-GB" sz="1050" noProof="1"/>
              <a:t>Højreklik på slidet og vælg </a:t>
            </a:r>
            <a:r>
              <a:rPr lang="en-GB" sz="1050" b="1" noProof="1"/>
              <a:t>Formatér baggrund</a:t>
            </a:r>
            <a:r>
              <a:rPr lang="en-GB" sz="1050" noProof="1"/>
              <a:t>. Klik på </a:t>
            </a:r>
            <a:r>
              <a:rPr lang="en-GB" sz="1050" b="1" noProof="1"/>
              <a:t>Fyld farve </a:t>
            </a:r>
            <a:r>
              <a:rPr lang="en-GB" sz="1050" noProof="1"/>
              <a:t>i Formater baggrund vinduet og vælg farve fra øverste række i SDU’s farve palette eller fra den brugerdefinerede farvepalette</a:t>
            </a:r>
            <a:endParaRPr lang="en-GB"/>
          </a:p>
        </p:txBody>
      </p:sp>
      <p:pic>
        <p:nvPicPr>
          <p:cNvPr id="13" name="Logo black">
            <a:extLst>
              <a:ext uri="{FF2B5EF4-FFF2-40B4-BE49-F238E27FC236}">
                <a16:creationId xmlns:a16="http://schemas.microsoft.com/office/drawing/2014/main" id="{16CDF92D-C78F-4CBE-853B-4E3CD39D2A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346" y="6294893"/>
            <a:ext cx="784800" cy="211840"/>
          </a:xfrm>
          <a:prstGeom prst="rect">
            <a:avLst/>
          </a:prstGeom>
        </p:spPr>
      </p:pic>
      <p:sp>
        <p:nvSpPr>
          <p:cNvPr id="14" name="text" descr="{&quot;templafy&quot;:{&quot;id&quot;:&quot;c5e3364f-695b-4164-8ae0-df0baedf3be1&quot;}}" title="UserProfile.Institut.InstituteDCU_{{DocumentLanguage}}">
            <a:extLst>
              <a:ext uri="{FF2B5EF4-FFF2-40B4-BE49-F238E27FC236}">
                <a16:creationId xmlns:a16="http://schemas.microsoft.com/office/drawing/2014/main" id="{DF6D8BC8-E65A-425F-8A88-41B507F8A632}"/>
              </a:ext>
            </a:extLst>
          </p:cNvPr>
          <p:cNvSpPr txBox="1">
            <a:spLocks/>
          </p:cNvSpPr>
          <p:nvPr userDrawn="1"/>
        </p:nvSpPr>
        <p:spPr>
          <a:xfrm>
            <a:off x="411160" y="442422"/>
            <a:ext cx="6027347" cy="284778"/>
          </a:xfrm>
          <a:prstGeom prst="rect">
            <a:avLst/>
          </a:prstGeom>
          <a:noFill/>
        </p:spPr>
        <p:txBody>
          <a:bodyPr wrap="square" lIns="10800" tIns="0" rIns="0" bIns="90000" anchor="b" anchorCtr="0">
            <a:sp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t>The Maersk Mc-Kinney Moller Institute</a:t>
            </a:r>
          </a:p>
        </p:txBody>
      </p:sp>
      <p:cxnSp>
        <p:nvCxnSpPr>
          <p:cNvPr id="16" name="Straight Connector 15">
            <a:extLst>
              <a:ext uri="{FF2B5EF4-FFF2-40B4-BE49-F238E27FC236}">
                <a16:creationId xmlns:a16="http://schemas.microsoft.com/office/drawing/2014/main" id="{07D7BB8A-9FF7-4F5F-964E-11BE0AD89A9E}"/>
              </a:ext>
            </a:extLst>
          </p:cNvPr>
          <p:cNvCxnSpPr>
            <a:cxnSpLocks/>
          </p:cNvCxnSpPr>
          <p:nvPr userDrawn="1"/>
        </p:nvCxnSpPr>
        <p:spPr>
          <a:xfrm>
            <a:off x="410400" y="715665"/>
            <a:ext cx="6992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A0D29C7-1B08-47AE-80F0-21F12DFA77CE}"/>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19" name="Rectangle 18">
            <a:extLst>
              <a:ext uri="{FF2B5EF4-FFF2-40B4-BE49-F238E27FC236}">
                <a16:creationId xmlns:a16="http://schemas.microsoft.com/office/drawing/2014/main" id="{BBE87218-65BF-484A-9BC3-CFE3F6FD4ECC}"/>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Tree>
    <p:extLst>
      <p:ext uri="{BB962C8B-B14F-4D97-AF65-F5344CB8AC3E}">
        <p14:creationId xmlns:p14="http://schemas.microsoft.com/office/powerpoint/2010/main" val="2172234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skrift og bille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697" y="1700212"/>
            <a:ext cx="5367600" cy="4141787"/>
          </a:xfrm>
        </p:spPr>
        <p:txBody>
          <a:bodyPr anchor="t" anchorCtr="0"/>
          <a:lstStyle>
            <a:lvl1pPr algn="l">
              <a:lnSpc>
                <a:spcPct val="100000"/>
              </a:lnSpc>
              <a:defRPr sz="3600">
                <a:solidFill>
                  <a:schemeClr val="tx1"/>
                </a:solidFill>
              </a:defRPr>
            </a:lvl1pPr>
          </a:lstStyle>
          <a:p>
            <a:r>
              <a:rPr lang="en-GB" dirty="0"/>
              <a:t>Klik for at tilføje overskrift</a:t>
            </a:r>
            <a:endParaRPr lang="en-GB"/>
          </a:p>
        </p:txBody>
      </p:sp>
      <p:sp>
        <p:nvSpPr>
          <p:cNvPr id="14" name="Picture Placeholder 3">
            <a:extLst>
              <a:ext uri="{FF2B5EF4-FFF2-40B4-BE49-F238E27FC236}">
                <a16:creationId xmlns:a16="http://schemas.microsoft.com/office/drawing/2014/main" id="{BAC5FF5C-5A1F-4EF8-85A8-E1370E4FA7C5}"/>
              </a:ext>
            </a:extLst>
          </p:cNvPr>
          <p:cNvSpPr>
            <a:spLocks noGrp="1"/>
          </p:cNvSpPr>
          <p:nvPr>
            <p:ph type="pic" sz="quarter" idx="14" hasCustomPrompt="1"/>
          </p:nvPr>
        </p:nvSpPr>
        <p:spPr>
          <a:xfrm>
            <a:off x="6415848" y="1000443"/>
            <a:ext cx="4951428" cy="4841557"/>
          </a:xfrm>
        </p:spPr>
        <p:txBody>
          <a:bodyPr/>
          <a:lstStyle>
            <a:lvl1pPr marL="0" indent="0" algn="ctr">
              <a:buNone/>
              <a:defRPr sz="1400"/>
            </a:lvl1pPr>
          </a:lstStyle>
          <a:p>
            <a:r>
              <a:rPr lang="en-GB" dirty="0"/>
              <a:t>Vælg pladsholderen og indsæt billede via Templafy/Skyfish eller ikon eller logo via Templafy/Billeder</a:t>
            </a:r>
            <a:endParaRPr lang="en-GB"/>
          </a:p>
        </p:txBody>
      </p:sp>
      <p:sp>
        <p:nvSpPr>
          <p:cNvPr id="17" name="Date Placeholder 14">
            <a:extLst>
              <a:ext uri="{FF2B5EF4-FFF2-40B4-BE49-F238E27FC236}">
                <a16:creationId xmlns:a16="http://schemas.microsoft.com/office/drawing/2014/main" id="{360EC57D-D72D-43A3-90BC-3ACC9F8BC95A}"/>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sp>
        <p:nvSpPr>
          <p:cNvPr id="18" name="Date Placeholder 14">
            <a:extLst>
              <a:ext uri="{FF2B5EF4-FFF2-40B4-BE49-F238E27FC236}">
                <a16:creationId xmlns:a16="http://schemas.microsoft.com/office/drawing/2014/main" id="{36B2A848-B2AD-472A-AC10-0002D162D52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3" name="Footer Placeholder 2">
            <a:extLst>
              <a:ext uri="{FF2B5EF4-FFF2-40B4-BE49-F238E27FC236}">
                <a16:creationId xmlns:a16="http://schemas.microsoft.com/office/drawing/2014/main" id="{2920C039-324F-433E-90A2-B9FAD2872EC2}"/>
              </a:ext>
            </a:extLst>
          </p:cNvPr>
          <p:cNvSpPr>
            <a:spLocks noGrp="1"/>
          </p:cNvSpPr>
          <p:nvPr>
            <p:ph type="ftr" sz="quarter" idx="15"/>
          </p:nvPr>
        </p:nvSpPr>
        <p:spPr/>
        <p:txBody>
          <a:bodyPr/>
          <a:lstStyle/>
          <a:p>
            <a:endParaRPr lang="en-GB" dirty="0"/>
          </a:p>
        </p:txBody>
      </p:sp>
      <p:sp>
        <p:nvSpPr>
          <p:cNvPr id="4" name="Slide Number Placeholder 3">
            <a:extLst>
              <a:ext uri="{FF2B5EF4-FFF2-40B4-BE49-F238E27FC236}">
                <a16:creationId xmlns:a16="http://schemas.microsoft.com/office/drawing/2014/main" id="{417D6F82-73FC-4F13-BFEC-9200E77E1527}"/>
              </a:ext>
            </a:extLst>
          </p:cNvPr>
          <p:cNvSpPr>
            <a:spLocks noGrp="1"/>
          </p:cNvSpPr>
          <p:nvPr>
            <p:ph type="sldNum" sz="quarter" idx="16"/>
          </p:nvPr>
        </p:nvSpPr>
        <p:spPr/>
        <p:txBody>
          <a:bodyPr/>
          <a:lstStyle/>
          <a:p>
            <a:fld id="{45D37B1E-C366-494F-A587-962AD9AABC83}" type="slidenum">
              <a:rPr lang="en-GB" smtClean="0"/>
              <a:pPr/>
              <a:t>‹nr.›</a:t>
            </a:fld>
            <a:endParaRPr lang="en-GB" dirty="0"/>
          </a:p>
        </p:txBody>
      </p:sp>
    </p:spTree>
    <p:extLst>
      <p:ext uri="{BB962C8B-B14F-4D97-AF65-F5344CB8AC3E}">
        <p14:creationId xmlns:p14="http://schemas.microsoft.com/office/powerpoint/2010/main" val="3918304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re ikoner">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FA71C01-3350-42F9-9392-0F3379095A93}"/>
              </a:ext>
            </a:extLst>
          </p:cNvPr>
          <p:cNvSpPr>
            <a:spLocks noGrp="1"/>
          </p:cNvSpPr>
          <p:nvPr>
            <p:ph sz="quarter" idx="13" hasCustomPrompt="1"/>
          </p:nvPr>
        </p:nvSpPr>
        <p:spPr>
          <a:xfrm>
            <a:off x="2932902" y="1700213"/>
            <a:ext cx="936000" cy="936000"/>
          </a:xfrm>
        </p:spPr>
        <p:txBody>
          <a:bodyPr wrap="none"/>
          <a:lstStyle>
            <a:lvl1pPr marL="0" indent="0">
              <a:buNone/>
              <a:defRPr sz="1000"/>
            </a:lvl1pPr>
          </a:lstStyle>
          <a:p>
            <a:pPr lvl="0"/>
            <a:r>
              <a:rPr lang="en-GB" dirty="0"/>
              <a:t>Indsæt logo: Vælg pladsholderen, indsæt logo via Templafy/Billeder</a:t>
            </a:r>
            <a:endParaRPr lang="en-GB"/>
          </a:p>
        </p:txBody>
      </p:sp>
      <p:sp>
        <p:nvSpPr>
          <p:cNvPr id="11" name="Text Placeholder 10">
            <a:extLst>
              <a:ext uri="{FF2B5EF4-FFF2-40B4-BE49-F238E27FC236}">
                <a16:creationId xmlns:a16="http://schemas.microsoft.com/office/drawing/2014/main" id="{C0A09C85-3CCC-44AB-A808-AA96845B1281}"/>
              </a:ext>
            </a:extLst>
          </p:cNvPr>
          <p:cNvSpPr>
            <a:spLocks noGrp="1"/>
          </p:cNvSpPr>
          <p:nvPr>
            <p:ph type="body" sz="quarter" idx="14" hasCustomPrompt="1"/>
          </p:nvPr>
        </p:nvSpPr>
        <p:spPr>
          <a:xfrm>
            <a:off x="2932902" y="2733129"/>
            <a:ext cx="3564000" cy="756000"/>
          </a:xfrm>
        </p:spPr>
        <p:txBody>
          <a:bodyPr/>
          <a:lstStyle>
            <a:lvl1pPr marL="0" indent="0">
              <a:buFont typeface="Arial" panose="020B0604020202020204" pitchFamily="34" charset="0"/>
              <a:buChar char="​"/>
              <a:defRPr sz="2100" b="1"/>
            </a:lvl1pPr>
            <a:lvl2pPr marL="252000">
              <a:defRPr/>
            </a:lvl2pPr>
            <a:lvl3pPr marL="504000">
              <a:defRPr/>
            </a:lvl3pPr>
          </a:lstStyle>
          <a:p>
            <a:pPr lvl="0"/>
            <a:r>
              <a:rPr lang="en-GB"/>
              <a:t>Klik for at tilføje overskrift</a:t>
            </a:r>
          </a:p>
          <a:p>
            <a:pPr lvl="1"/>
            <a:r>
              <a:rPr lang="en-GB"/>
              <a:t>Second level</a:t>
            </a:r>
          </a:p>
          <a:p>
            <a:pPr lvl="2"/>
            <a:endParaRPr lang="en-GB" dirty="0"/>
          </a:p>
        </p:txBody>
      </p:sp>
      <p:sp>
        <p:nvSpPr>
          <p:cNvPr id="13" name="Content Placeholder 12">
            <a:extLst>
              <a:ext uri="{FF2B5EF4-FFF2-40B4-BE49-F238E27FC236}">
                <a16:creationId xmlns:a16="http://schemas.microsoft.com/office/drawing/2014/main" id="{3F35B7FD-E0E2-4581-BAC7-8858E530AFEA}"/>
              </a:ext>
            </a:extLst>
          </p:cNvPr>
          <p:cNvSpPr>
            <a:spLocks noGrp="1"/>
          </p:cNvSpPr>
          <p:nvPr>
            <p:ph sz="quarter" idx="15" hasCustomPrompt="1"/>
          </p:nvPr>
        </p:nvSpPr>
        <p:spPr>
          <a:xfrm>
            <a:off x="2934000" y="4012975"/>
            <a:ext cx="936000" cy="936000"/>
          </a:xfrm>
        </p:spPr>
        <p:txBody>
          <a:bodyPr wrap="none"/>
          <a:lstStyle>
            <a:lvl1pPr marL="0" indent="0">
              <a:buNone/>
              <a:defRPr sz="1000"/>
            </a:lvl1pPr>
          </a:lstStyle>
          <a:p>
            <a:pPr lvl="0"/>
            <a:r>
              <a:rPr lang="en-GB" dirty="0"/>
              <a:t>Indsæt logo: Vælg pladsholderen, indsæt logo via Templafy/Billeder</a:t>
            </a:r>
            <a:endParaRPr lang="en-GB"/>
          </a:p>
        </p:txBody>
      </p:sp>
      <p:sp>
        <p:nvSpPr>
          <p:cNvPr id="15" name="Text Placeholder 14">
            <a:extLst>
              <a:ext uri="{FF2B5EF4-FFF2-40B4-BE49-F238E27FC236}">
                <a16:creationId xmlns:a16="http://schemas.microsoft.com/office/drawing/2014/main" id="{52C92166-E723-47D5-9A87-3354EB28C43E}"/>
              </a:ext>
            </a:extLst>
          </p:cNvPr>
          <p:cNvSpPr>
            <a:spLocks noGrp="1"/>
          </p:cNvSpPr>
          <p:nvPr>
            <p:ph type="body" sz="quarter" idx="16" hasCustomPrompt="1"/>
          </p:nvPr>
        </p:nvSpPr>
        <p:spPr>
          <a:xfrm>
            <a:off x="2932112" y="5093240"/>
            <a:ext cx="3564000" cy="756000"/>
          </a:xfrm>
        </p:spPr>
        <p:txBody>
          <a:bodyPr/>
          <a:lstStyle>
            <a:lvl1pPr marL="0" indent="0">
              <a:buFont typeface="Arial" panose="020B0604020202020204" pitchFamily="34" charset="0"/>
              <a:buChar char="​"/>
              <a:defRPr sz="2000" b="1"/>
            </a:lvl1pPr>
            <a:lvl2pPr marL="252000">
              <a:defRPr/>
            </a:lvl2pPr>
            <a:lvl3pPr marL="252000" indent="0">
              <a:buNone/>
              <a:defRPr/>
            </a:lvl3pPr>
          </a:lstStyle>
          <a:p>
            <a:pPr lvl="0"/>
            <a:r>
              <a:rPr lang="en-GB" dirty="0"/>
              <a:t>Klik for at </a:t>
            </a:r>
            <a:r>
              <a:rPr lang="en-GB"/>
              <a:t>tilføje overskrift</a:t>
            </a:r>
          </a:p>
          <a:p>
            <a:pPr lvl="1"/>
            <a:r>
              <a:rPr lang="en-GB"/>
              <a:t>Second level</a:t>
            </a:r>
            <a:endParaRPr lang="en-GB" dirty="0"/>
          </a:p>
        </p:txBody>
      </p:sp>
      <p:sp>
        <p:nvSpPr>
          <p:cNvPr id="17" name="Content Placeholder 16">
            <a:extLst>
              <a:ext uri="{FF2B5EF4-FFF2-40B4-BE49-F238E27FC236}">
                <a16:creationId xmlns:a16="http://schemas.microsoft.com/office/drawing/2014/main" id="{AE23DA26-37CC-4CA7-8253-FD9AB459D2EF}"/>
              </a:ext>
            </a:extLst>
          </p:cNvPr>
          <p:cNvSpPr>
            <a:spLocks noGrp="1"/>
          </p:cNvSpPr>
          <p:nvPr>
            <p:ph sz="quarter" idx="17" hasCustomPrompt="1"/>
          </p:nvPr>
        </p:nvSpPr>
        <p:spPr>
          <a:xfrm>
            <a:off x="7474740" y="1700213"/>
            <a:ext cx="936000" cy="936000"/>
          </a:xfrm>
        </p:spPr>
        <p:txBody>
          <a:bodyPr wrap="none"/>
          <a:lstStyle>
            <a:lvl1pPr marL="0" indent="0">
              <a:buNone/>
              <a:defRPr sz="1000"/>
            </a:lvl1pPr>
            <a:lvl2pPr marL="252000" indent="0">
              <a:buNone/>
              <a:defRPr sz="1000"/>
            </a:lvl2pPr>
          </a:lstStyle>
          <a:p>
            <a:pPr lvl="0"/>
            <a:r>
              <a:rPr lang="en-GB" dirty="0"/>
              <a:t>Indsæt logo: Vælg pladsholderen, indsæt logo via Templafy/Billeder</a:t>
            </a:r>
            <a:endParaRPr lang="en-GB"/>
          </a:p>
        </p:txBody>
      </p:sp>
      <p:sp>
        <p:nvSpPr>
          <p:cNvPr id="19" name="Text Placeholder 18">
            <a:extLst>
              <a:ext uri="{FF2B5EF4-FFF2-40B4-BE49-F238E27FC236}">
                <a16:creationId xmlns:a16="http://schemas.microsoft.com/office/drawing/2014/main" id="{62682726-03AB-4490-8664-993881FA0BB1}"/>
              </a:ext>
            </a:extLst>
          </p:cNvPr>
          <p:cNvSpPr>
            <a:spLocks noGrp="1"/>
          </p:cNvSpPr>
          <p:nvPr>
            <p:ph type="body" sz="quarter" idx="18" hasCustomPrompt="1"/>
          </p:nvPr>
        </p:nvSpPr>
        <p:spPr>
          <a:xfrm>
            <a:off x="7459663" y="2732400"/>
            <a:ext cx="3564000" cy="756000"/>
          </a:xfrm>
        </p:spPr>
        <p:txBody>
          <a:bodyPr/>
          <a:lstStyle>
            <a:lvl1pPr marL="0" indent="0">
              <a:buFont typeface="Arial" panose="020B0604020202020204" pitchFamily="34" charset="0"/>
              <a:buChar char="​"/>
              <a:defRPr sz="2000" b="1"/>
            </a:lvl1pPr>
            <a:lvl2pPr marL="252000">
              <a:defRPr/>
            </a:lvl2pPr>
            <a:lvl3pPr marL="504000">
              <a:defRPr/>
            </a:lvl3pPr>
          </a:lstStyle>
          <a:p>
            <a:pPr lvl="0"/>
            <a:r>
              <a:rPr lang="en-GB" dirty="0"/>
              <a:t>Klik for at </a:t>
            </a:r>
            <a:r>
              <a:rPr lang="en-GB"/>
              <a:t>tilføje overskrift</a:t>
            </a:r>
          </a:p>
          <a:p>
            <a:pPr lvl="1"/>
            <a:r>
              <a:rPr lang="en-GB"/>
              <a:t>Second level</a:t>
            </a:r>
          </a:p>
          <a:p>
            <a:pPr lvl="2"/>
            <a:endParaRPr lang="en-GB" dirty="0"/>
          </a:p>
        </p:txBody>
      </p:sp>
      <p:sp>
        <p:nvSpPr>
          <p:cNvPr id="21" name="Content Placeholder 20">
            <a:extLst>
              <a:ext uri="{FF2B5EF4-FFF2-40B4-BE49-F238E27FC236}">
                <a16:creationId xmlns:a16="http://schemas.microsoft.com/office/drawing/2014/main" id="{762625AB-198B-4F37-9382-C78FD9118D5A}"/>
              </a:ext>
            </a:extLst>
          </p:cNvPr>
          <p:cNvSpPr>
            <a:spLocks noGrp="1"/>
          </p:cNvSpPr>
          <p:nvPr>
            <p:ph sz="quarter" idx="19" hasCustomPrompt="1"/>
          </p:nvPr>
        </p:nvSpPr>
        <p:spPr>
          <a:xfrm>
            <a:off x="7459663" y="4012975"/>
            <a:ext cx="936000" cy="936000"/>
          </a:xfrm>
        </p:spPr>
        <p:txBody>
          <a:bodyPr wrap="none"/>
          <a:lstStyle>
            <a:lvl1pPr marL="0" indent="0">
              <a:buNone/>
              <a:defRPr sz="1000"/>
            </a:lvl1pPr>
          </a:lstStyle>
          <a:p>
            <a:pPr lvl="0"/>
            <a:r>
              <a:rPr lang="en-GB" dirty="0"/>
              <a:t>Indsæt logo: Vælg pladsholderen, indsæt logo via Templafy/Billeder</a:t>
            </a:r>
            <a:endParaRPr lang="en-GB"/>
          </a:p>
        </p:txBody>
      </p:sp>
      <p:sp>
        <p:nvSpPr>
          <p:cNvPr id="23" name="Text Placeholder 22">
            <a:extLst>
              <a:ext uri="{FF2B5EF4-FFF2-40B4-BE49-F238E27FC236}">
                <a16:creationId xmlns:a16="http://schemas.microsoft.com/office/drawing/2014/main" id="{D8AE7F93-F2C6-4199-8D16-CFB4D977F63E}"/>
              </a:ext>
            </a:extLst>
          </p:cNvPr>
          <p:cNvSpPr>
            <a:spLocks noGrp="1"/>
          </p:cNvSpPr>
          <p:nvPr>
            <p:ph type="body" sz="quarter" idx="20" hasCustomPrompt="1"/>
          </p:nvPr>
        </p:nvSpPr>
        <p:spPr>
          <a:xfrm>
            <a:off x="7473948" y="5093240"/>
            <a:ext cx="3564000" cy="756000"/>
          </a:xfrm>
        </p:spPr>
        <p:txBody>
          <a:bodyPr/>
          <a:lstStyle>
            <a:lvl1pPr marL="0" indent="0">
              <a:buFont typeface="Arial" panose="020B0604020202020204" pitchFamily="34" charset="0"/>
              <a:buChar char="​"/>
              <a:defRPr sz="2000" b="1"/>
            </a:lvl1pPr>
            <a:lvl2pPr marL="252000">
              <a:defRPr/>
            </a:lvl2pPr>
            <a:lvl3pPr marL="504000">
              <a:defRPr/>
            </a:lvl3pPr>
          </a:lstStyle>
          <a:p>
            <a:pPr lvl="0"/>
            <a:r>
              <a:rPr lang="en-GB" dirty="0"/>
              <a:t>Klik for at </a:t>
            </a:r>
            <a:r>
              <a:rPr lang="en-GB"/>
              <a:t>tilføje overskrift</a:t>
            </a:r>
          </a:p>
          <a:p>
            <a:pPr lvl="1"/>
            <a:r>
              <a:rPr lang="en-GB"/>
              <a:t>Second level</a:t>
            </a:r>
            <a:endParaRPr lang="en-GB" dirty="0"/>
          </a:p>
        </p:txBody>
      </p:sp>
      <p:sp>
        <p:nvSpPr>
          <p:cNvPr id="3" name="Footer Placeholder 2">
            <a:extLst>
              <a:ext uri="{FF2B5EF4-FFF2-40B4-BE49-F238E27FC236}">
                <a16:creationId xmlns:a16="http://schemas.microsoft.com/office/drawing/2014/main" id="{0C4D261F-AFF9-422D-9FB3-5AE92F19507E}"/>
              </a:ext>
            </a:extLst>
          </p:cNvPr>
          <p:cNvSpPr>
            <a:spLocks noGrp="1"/>
          </p:cNvSpPr>
          <p:nvPr>
            <p:ph type="ftr" sz="quarter" idx="10"/>
          </p:nvPr>
        </p:nvSpPr>
        <p:spPr/>
        <p:txBody>
          <a:bodyPr/>
          <a:lstStyle/>
          <a:p>
            <a:endParaRPr lang="en-GB" dirty="0"/>
          </a:p>
        </p:txBody>
      </p:sp>
      <p:sp>
        <p:nvSpPr>
          <p:cNvPr id="4" name="Date Placeholder 3">
            <a:extLst>
              <a:ext uri="{FF2B5EF4-FFF2-40B4-BE49-F238E27FC236}">
                <a16:creationId xmlns:a16="http://schemas.microsoft.com/office/drawing/2014/main" id="{21133E6A-A4F4-491B-846E-1DACC83D9BB7}"/>
              </a:ext>
            </a:extLst>
          </p:cNvPr>
          <p:cNvSpPr>
            <a:spLocks noGrp="1"/>
          </p:cNvSpPr>
          <p:nvPr>
            <p:ph type="dt" sz="half" idx="11"/>
          </p:nvPr>
        </p:nvSpPr>
        <p:spPr/>
        <p:txBody>
          <a:bodyPr/>
          <a:lstStyle/>
          <a:p>
            <a:fld id="{F1A13B18-F5ED-4611-8DBB-F05123AFBA22}" type="datetimeFigureOut">
              <a:rPr lang="en-GB" smtClean="0"/>
              <a:pPr/>
              <a:t>18/09/2024</a:t>
            </a:fld>
            <a:endParaRPr lang="en-GB" dirty="0"/>
          </a:p>
        </p:txBody>
      </p:sp>
      <p:sp>
        <p:nvSpPr>
          <p:cNvPr id="5" name="Slide Number Placeholder 4">
            <a:extLst>
              <a:ext uri="{FF2B5EF4-FFF2-40B4-BE49-F238E27FC236}">
                <a16:creationId xmlns:a16="http://schemas.microsoft.com/office/drawing/2014/main" id="{6C38E8B2-EC82-4BE1-85C6-8F272596913A}"/>
              </a:ext>
            </a:extLst>
          </p:cNvPr>
          <p:cNvSpPr>
            <a:spLocks noGrp="1"/>
          </p:cNvSpPr>
          <p:nvPr>
            <p:ph type="sldNum" sz="quarter" idx="12"/>
          </p:nvPr>
        </p:nvSpPr>
        <p:spPr/>
        <p:txBody>
          <a:bodyPr/>
          <a:lstStyle/>
          <a:p>
            <a:fld id="{45D37B1E-C366-494F-A587-962AD9AABC83}" type="slidenum">
              <a:rPr lang="en-GB" smtClean="0"/>
              <a:pPr/>
              <a:t>‹nr.›</a:t>
            </a:fld>
            <a:endParaRPr lang="en-GB" dirty="0"/>
          </a:p>
        </p:txBody>
      </p:sp>
    </p:spTree>
    <p:extLst>
      <p:ext uri="{BB962C8B-B14F-4D97-AF65-F5344CB8AC3E}">
        <p14:creationId xmlns:p14="http://schemas.microsoft.com/office/powerpoint/2010/main" val="3582921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verskrift og logo">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F8A6A9-890A-4EA2-8FA4-EA834B1A12F4}"/>
              </a:ext>
            </a:extLst>
          </p:cNvPr>
          <p:cNvSpPr>
            <a:spLocks noGrp="1"/>
          </p:cNvSpPr>
          <p:nvPr>
            <p:ph type="ctrTitle" hasCustomPrompt="1"/>
          </p:nvPr>
        </p:nvSpPr>
        <p:spPr>
          <a:xfrm>
            <a:off x="414697" y="1700212"/>
            <a:ext cx="5367600" cy="4141787"/>
          </a:xfrm>
        </p:spPr>
        <p:txBody>
          <a:bodyPr anchor="t" anchorCtr="0"/>
          <a:lstStyle>
            <a:lvl1pPr algn="l">
              <a:lnSpc>
                <a:spcPct val="100000"/>
              </a:lnSpc>
              <a:defRPr sz="3600">
                <a:solidFill>
                  <a:schemeClr val="tx1"/>
                </a:solidFill>
              </a:defRPr>
            </a:lvl1pPr>
          </a:lstStyle>
          <a:p>
            <a:r>
              <a:rPr lang="en-GB" dirty="0"/>
              <a:t>Klik for at tilføje overskrift</a:t>
            </a:r>
            <a:endParaRPr lang="en-GB"/>
          </a:p>
        </p:txBody>
      </p:sp>
      <p:sp>
        <p:nvSpPr>
          <p:cNvPr id="11" name="Date Placeholder 14">
            <a:extLst>
              <a:ext uri="{FF2B5EF4-FFF2-40B4-BE49-F238E27FC236}">
                <a16:creationId xmlns:a16="http://schemas.microsoft.com/office/drawing/2014/main" id="{705F52FC-7E26-46C0-8E8B-4445D500B9C7}"/>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7" name="Date Placeholder 6">
            <a:extLst>
              <a:ext uri="{FF2B5EF4-FFF2-40B4-BE49-F238E27FC236}">
                <a16:creationId xmlns:a16="http://schemas.microsoft.com/office/drawing/2014/main" id="{D01B1D99-4B52-4731-AEC4-C722464A7D1B}"/>
              </a:ext>
            </a:extLst>
          </p:cNvPr>
          <p:cNvSpPr>
            <a:spLocks noGrp="1"/>
          </p:cNvSpPr>
          <p:nvPr>
            <p:ph type="dt" sz="half" idx="10"/>
          </p:nvPr>
        </p:nvSpPr>
        <p:spPr/>
        <p:txBody>
          <a:bodyPr/>
          <a:lstStyle/>
          <a:p>
            <a:fld id="{F1A13B18-F5ED-4611-8DBB-F05123AFBA22}" type="datetimeFigureOut">
              <a:rPr lang="en-GB" smtClean="0"/>
              <a:pPr/>
              <a:t>18/09/2024</a:t>
            </a:fld>
            <a:endParaRPr lang="en-GB" dirty="0"/>
          </a:p>
        </p:txBody>
      </p:sp>
      <p:sp>
        <p:nvSpPr>
          <p:cNvPr id="9" name="Footer Placeholder 8">
            <a:extLst>
              <a:ext uri="{FF2B5EF4-FFF2-40B4-BE49-F238E27FC236}">
                <a16:creationId xmlns:a16="http://schemas.microsoft.com/office/drawing/2014/main" id="{F5FCEDFC-AE26-4F9F-9153-1837190678EF}"/>
              </a:ext>
            </a:extLst>
          </p:cNvPr>
          <p:cNvSpPr>
            <a:spLocks noGrp="1"/>
          </p:cNvSpPr>
          <p:nvPr>
            <p:ph type="ftr" sz="quarter" idx="11"/>
          </p:nvPr>
        </p:nvSpPr>
        <p:spPr/>
        <p:txBody>
          <a:bodyPr/>
          <a:lstStyle/>
          <a:p>
            <a:endParaRPr lang="en-GB" dirty="0"/>
          </a:p>
        </p:txBody>
      </p:sp>
      <p:sp>
        <p:nvSpPr>
          <p:cNvPr id="12" name="Slide Number Placeholder 11">
            <a:extLst>
              <a:ext uri="{FF2B5EF4-FFF2-40B4-BE49-F238E27FC236}">
                <a16:creationId xmlns:a16="http://schemas.microsoft.com/office/drawing/2014/main" id="{4B452C39-88DE-4155-8ED8-643714B1A9FE}"/>
              </a:ext>
            </a:extLst>
          </p:cNvPr>
          <p:cNvSpPr>
            <a:spLocks noGrp="1"/>
          </p:cNvSpPr>
          <p:nvPr>
            <p:ph type="sldNum" sz="quarter" idx="12"/>
          </p:nvPr>
        </p:nvSpPr>
        <p:spPr/>
        <p:txBody>
          <a:bodyPr/>
          <a:lstStyle/>
          <a:p>
            <a:fld id="{45D37B1E-C366-494F-A587-962AD9AABC83}" type="slidenum">
              <a:rPr lang="en-GB" smtClean="0"/>
              <a:pPr/>
              <a:t>‹nr.›</a:t>
            </a:fld>
            <a:endParaRPr lang="en-GB" dirty="0"/>
          </a:p>
        </p:txBody>
      </p:sp>
    </p:spTree>
    <p:extLst>
      <p:ext uri="{BB962C8B-B14F-4D97-AF65-F5344CB8AC3E}">
        <p14:creationId xmlns:p14="http://schemas.microsoft.com/office/powerpoint/2010/main" val="119852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vid fors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9384" y="1760373"/>
            <a:ext cx="10069011" cy="4070408"/>
          </a:xfrm>
        </p:spPr>
        <p:txBody>
          <a:bodyPr anchor="t" anchorCtr="0"/>
          <a:lstStyle>
            <a:lvl1pPr algn="l">
              <a:lnSpc>
                <a:spcPct val="90000"/>
              </a:lnSpc>
              <a:defRPr sz="9400">
                <a:solidFill>
                  <a:schemeClr val="tx1"/>
                </a:solidFill>
              </a:defRPr>
            </a:lvl1pPr>
          </a:lstStyle>
          <a:p>
            <a:r>
              <a:rPr lang="en-GB" dirty="0"/>
              <a:t>Klik for at tilføje overskrift</a:t>
            </a:r>
            <a:endParaRPr lang="en-GB"/>
          </a:p>
        </p:txBody>
      </p:sp>
      <p:sp>
        <p:nvSpPr>
          <p:cNvPr id="13" name="Date Placeholder 14">
            <a:extLst>
              <a:ext uri="{FF2B5EF4-FFF2-40B4-BE49-F238E27FC236}">
                <a16:creationId xmlns:a16="http://schemas.microsoft.com/office/drawing/2014/main" id="{5161ABAB-6DB4-433A-ACC8-A0EC0AACAD0C}"/>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sp>
        <p:nvSpPr>
          <p:cNvPr id="14" name="Date Placeholder 14">
            <a:extLst>
              <a:ext uri="{FF2B5EF4-FFF2-40B4-BE49-F238E27FC236}">
                <a16:creationId xmlns:a16="http://schemas.microsoft.com/office/drawing/2014/main" id="{BC3A8B03-9EA5-416E-BD54-B87E6C4A6781}"/>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Tree>
    <p:extLst>
      <p:ext uri="{BB962C8B-B14F-4D97-AF65-F5344CB8AC3E}">
        <p14:creationId xmlns:p14="http://schemas.microsoft.com/office/powerpoint/2010/main" val="319033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reaker A">
    <p:bg>
      <p:bgPr>
        <a:solidFill>
          <a:schemeClr val="bg1"/>
        </a:solidFill>
        <a:effectLst/>
      </p:bgPr>
    </p:bg>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BAC5FF5C-5A1F-4EF8-85A8-E1370E4FA7C5}"/>
              </a:ext>
            </a:extLst>
          </p:cNvPr>
          <p:cNvSpPr>
            <a:spLocks noGrp="1"/>
          </p:cNvSpPr>
          <p:nvPr>
            <p:ph type="pic" sz="quarter" idx="14" hasCustomPrompt="1"/>
          </p:nvPr>
        </p:nvSpPr>
        <p:spPr>
          <a:xfrm>
            <a:off x="6415848" y="1000443"/>
            <a:ext cx="4951428" cy="4841557"/>
          </a:xfrm>
        </p:spPr>
        <p:txBody>
          <a:bodyPr/>
          <a:lstStyle>
            <a:lvl1pPr marL="0" indent="0" algn="ctr">
              <a:buNone/>
              <a:defRPr sz="1200"/>
            </a:lvl1pPr>
          </a:lstStyle>
          <a:p>
            <a:r>
              <a:rPr lang="en-GB" dirty="0"/>
              <a:t>Vælg pladsholderen og indsæt billede via Templafy/Skyfish eller ikon eller logo via Templafy/Billeder</a:t>
            </a:r>
            <a:endParaRPr lang="en-GB"/>
          </a:p>
        </p:txBody>
      </p:sp>
      <p:sp>
        <p:nvSpPr>
          <p:cNvPr id="2" name="Title 1"/>
          <p:cNvSpPr>
            <a:spLocks noGrp="1"/>
          </p:cNvSpPr>
          <p:nvPr>
            <p:ph type="ctrTitle" hasCustomPrompt="1"/>
          </p:nvPr>
        </p:nvSpPr>
        <p:spPr>
          <a:xfrm>
            <a:off x="414697" y="1700212"/>
            <a:ext cx="5367600" cy="4141787"/>
          </a:xfrm>
        </p:spPr>
        <p:txBody>
          <a:bodyPr anchor="t" anchorCtr="0"/>
          <a:lstStyle>
            <a:lvl1pPr algn="l">
              <a:lnSpc>
                <a:spcPct val="100000"/>
              </a:lnSpc>
              <a:defRPr sz="4400">
                <a:solidFill>
                  <a:schemeClr val="tx1"/>
                </a:solidFill>
              </a:defRPr>
            </a:lvl1pPr>
          </a:lstStyle>
          <a:p>
            <a:r>
              <a:rPr lang="en-GB" dirty="0"/>
              <a:t>Klik for at tilføje overskrift</a:t>
            </a:r>
            <a:endParaRPr lang="en-GB"/>
          </a:p>
        </p:txBody>
      </p:sp>
      <p:sp>
        <p:nvSpPr>
          <p:cNvPr id="19" name="text" descr="{&quot;templafy&quot;:{&quot;id&quot;:&quot;535c2e69-01e7-4dce-95a6-4de9d99d38ac&quot;}}" title="UserProfile.Institut.InstituteDCU_{{DocumentLanguage}}">
            <a:extLst>
              <a:ext uri="{FF2B5EF4-FFF2-40B4-BE49-F238E27FC236}">
                <a16:creationId xmlns:a16="http://schemas.microsoft.com/office/drawing/2014/main" id="{610DD8E7-635C-4517-8E21-65C3CB025FFE}"/>
              </a:ext>
            </a:extLst>
          </p:cNvPr>
          <p:cNvSpPr txBox="1">
            <a:spLocks/>
          </p:cNvSpPr>
          <p:nvPr userDrawn="1"/>
        </p:nvSpPr>
        <p:spPr>
          <a:xfrm>
            <a:off x="411163" y="450893"/>
            <a:ext cx="5684837" cy="284778"/>
          </a:xfrm>
          <a:prstGeom prst="rect">
            <a:avLst/>
          </a:prstGeom>
          <a:noFill/>
        </p:spPr>
        <p:txBody>
          <a:bodyPr wrap="square" lIns="10800" tIns="0" rIns="0" bIns="90000" anchor="b" anchorCtr="0">
            <a:sp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The Maersk Mc-Kinney Moller Institute</a:t>
            </a:r>
          </a:p>
        </p:txBody>
      </p:sp>
      <p:sp>
        <p:nvSpPr>
          <p:cNvPr id="20" name="sdu.dk">
            <a:extLst>
              <a:ext uri="{FF2B5EF4-FFF2-40B4-BE49-F238E27FC236}">
                <a16:creationId xmlns:a16="http://schemas.microsoft.com/office/drawing/2014/main" id="{4B84D86E-3D20-4505-8DAD-8EB1F3E63B0A}"/>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21" name="#sdudk">
            <a:extLst>
              <a:ext uri="{FF2B5EF4-FFF2-40B4-BE49-F238E27FC236}">
                <a16:creationId xmlns:a16="http://schemas.microsoft.com/office/drawing/2014/main" id="{B58A6A9A-5E98-43AC-8CA5-F6C4B0573364}"/>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cxnSp>
        <p:nvCxnSpPr>
          <p:cNvPr id="11" name="Straight Connector 10">
            <a:extLst>
              <a:ext uri="{FF2B5EF4-FFF2-40B4-BE49-F238E27FC236}">
                <a16:creationId xmlns:a16="http://schemas.microsoft.com/office/drawing/2014/main" id="{EEFBD90C-157B-45E5-8A90-9560C86CAB4C}"/>
              </a:ext>
            </a:extLst>
          </p:cNvPr>
          <p:cNvCxnSpPr>
            <a:cxnSpLocks/>
          </p:cNvCxnSpPr>
          <p:nvPr userDrawn="1"/>
        </p:nvCxnSpPr>
        <p:spPr>
          <a:xfrm>
            <a:off x="410400" y="715665"/>
            <a:ext cx="6992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descr="{&quot;templafy&quot;:{&quot;id&quot;:&quot;4580039a-6a0b-47c3-8582-fb9e2e105f97&quot;}}" title="Form.Date">
            <a:extLst>
              <a:ext uri="{FF2B5EF4-FFF2-40B4-BE49-F238E27FC236}">
                <a16:creationId xmlns:a16="http://schemas.microsoft.com/office/drawing/2014/main" id="{508E925B-663E-4A1A-8916-BC4FCFEA746C}"/>
              </a:ext>
            </a:extLst>
          </p:cNvPr>
          <p:cNvSpPr/>
          <p:nvPr userDrawn="1"/>
        </p:nvSpPr>
        <p:spPr>
          <a:xfrm>
            <a:off x="9156032" y="6349384"/>
            <a:ext cx="2624806" cy="180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b="0" dirty="0">
                <a:solidFill>
                  <a:schemeClr val="tx1"/>
                </a:solidFill>
              </a:rPr>
              <a:t>September 2020</a:t>
            </a:r>
          </a:p>
        </p:txBody>
      </p:sp>
      <p:pic>
        <p:nvPicPr>
          <p:cNvPr id="13" name="Logo black">
            <a:extLst>
              <a:ext uri="{FF2B5EF4-FFF2-40B4-BE49-F238E27FC236}">
                <a16:creationId xmlns:a16="http://schemas.microsoft.com/office/drawing/2014/main" id="{8790A71A-B09B-4B5F-9D31-846A17201C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346" y="6294893"/>
            <a:ext cx="784800" cy="211840"/>
          </a:xfrm>
          <a:prstGeom prst="rect">
            <a:avLst/>
          </a:prstGeom>
        </p:spPr>
      </p:pic>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3" name="TextBox 2">
            <a:extLst>
              <a:ext uri="{FF2B5EF4-FFF2-40B4-BE49-F238E27FC236}">
                <a16:creationId xmlns:a16="http://schemas.microsoft.com/office/drawing/2014/main" id="{2D2565F4-7FB3-4F2B-AED8-4859D42935AE}"/>
              </a:ext>
            </a:extLst>
          </p:cNvPr>
          <p:cNvSpPr txBox="1"/>
          <p:nvPr userDrawn="1"/>
        </p:nvSpPr>
        <p:spPr>
          <a:xfrm>
            <a:off x="0" y="-349741"/>
            <a:ext cx="11457183" cy="323165"/>
          </a:xfrm>
          <a:prstGeom prst="rect">
            <a:avLst/>
          </a:prstGeom>
          <a:noFill/>
        </p:spPr>
        <p:txBody>
          <a:bodyPr wrap="square" lIns="0" tIns="0" rIns="0" bIns="0" rtlCol="0">
            <a:spAutoFit/>
          </a:bodyPr>
          <a:lstStyle/>
          <a:p>
            <a:r>
              <a:rPr lang="en-GB" sz="1050" b="1" noProof="1"/>
              <a:t>Skift baggrundsfarve. </a:t>
            </a:r>
            <a:r>
              <a:rPr lang="en-GB" sz="1050" noProof="1"/>
              <a:t>Højreklik på slidet og vælg </a:t>
            </a:r>
            <a:r>
              <a:rPr lang="en-GB" sz="1050" b="1" noProof="1"/>
              <a:t>Formatér baggrund</a:t>
            </a:r>
            <a:r>
              <a:rPr lang="en-GB" sz="1050" noProof="1"/>
              <a:t>. Klik på </a:t>
            </a:r>
            <a:r>
              <a:rPr lang="en-GB" sz="1050" b="1" noProof="1"/>
              <a:t>Fyld farve </a:t>
            </a:r>
            <a:r>
              <a:rPr lang="en-GB" sz="1050" noProof="1"/>
              <a:t>i Formater baggrund vinduet og vælg farve fra øverste række i SDU’s farve palette eller fra den brugerdefinerede farvepalette</a:t>
            </a:r>
            <a:endParaRPr lang="en-GB"/>
          </a:p>
        </p:txBody>
      </p:sp>
    </p:spTree>
    <p:extLst>
      <p:ext uri="{BB962C8B-B14F-4D97-AF65-F5344CB8AC3E}">
        <p14:creationId xmlns:p14="http://schemas.microsoft.com/office/powerpoint/2010/main" val="3540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B">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697" y="1700212"/>
            <a:ext cx="5367600" cy="4141787"/>
          </a:xfrm>
        </p:spPr>
        <p:txBody>
          <a:bodyPr anchor="b" anchorCtr="0"/>
          <a:lstStyle>
            <a:lvl1pPr algn="l">
              <a:lnSpc>
                <a:spcPct val="100000"/>
              </a:lnSpc>
              <a:defRPr sz="4400">
                <a:solidFill>
                  <a:schemeClr val="tx1"/>
                </a:solidFill>
              </a:defRPr>
            </a:lvl1pPr>
          </a:lstStyle>
          <a:p>
            <a:r>
              <a:rPr lang="en-GB" dirty="0"/>
              <a:t>Klik for at tilføje overskrift</a:t>
            </a:r>
            <a:endParaRPr lang="en-GB"/>
          </a:p>
        </p:txBody>
      </p:sp>
      <p:sp>
        <p:nvSpPr>
          <p:cNvPr id="14" name="Picture Placeholder 3">
            <a:extLst>
              <a:ext uri="{FF2B5EF4-FFF2-40B4-BE49-F238E27FC236}">
                <a16:creationId xmlns:a16="http://schemas.microsoft.com/office/drawing/2014/main" id="{A915360E-F247-49FB-821B-5399F1326472}"/>
              </a:ext>
            </a:extLst>
          </p:cNvPr>
          <p:cNvSpPr>
            <a:spLocks noGrp="1"/>
          </p:cNvSpPr>
          <p:nvPr>
            <p:ph type="pic" sz="quarter" idx="14" hasCustomPrompt="1"/>
          </p:nvPr>
        </p:nvSpPr>
        <p:spPr>
          <a:xfrm>
            <a:off x="6415848" y="1000443"/>
            <a:ext cx="4951428" cy="4841557"/>
          </a:xfrm>
        </p:spPr>
        <p:txBody>
          <a:bodyPr/>
          <a:lstStyle>
            <a:lvl1pPr marL="0" indent="0" algn="ctr">
              <a:buNone/>
              <a:defRPr sz="1200"/>
            </a:lvl1pPr>
          </a:lstStyle>
          <a:p>
            <a:r>
              <a:rPr lang="en-GB" dirty="0"/>
              <a:t>Vælg pladsholderen og indsæt billede via Templafy/Skyfish eller ikon eller logo via Templafy/Billeder</a:t>
            </a:r>
            <a:endParaRPr lang="en-GB"/>
          </a:p>
        </p:txBody>
      </p:sp>
      <p:sp>
        <p:nvSpPr>
          <p:cNvPr id="7" name="Date Placeholder 14">
            <a:extLst>
              <a:ext uri="{FF2B5EF4-FFF2-40B4-BE49-F238E27FC236}">
                <a16:creationId xmlns:a16="http://schemas.microsoft.com/office/drawing/2014/main" id="{FB068F22-0263-44BB-8333-C5643293F39A}"/>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sp>
        <p:nvSpPr>
          <p:cNvPr id="8" name="Date Placeholder 14">
            <a:extLst>
              <a:ext uri="{FF2B5EF4-FFF2-40B4-BE49-F238E27FC236}">
                <a16:creationId xmlns:a16="http://schemas.microsoft.com/office/drawing/2014/main" id="{2D08A2CA-4B19-4B39-B540-F97244C446A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10" name="TextBox 9">
            <a:extLst>
              <a:ext uri="{FF2B5EF4-FFF2-40B4-BE49-F238E27FC236}">
                <a16:creationId xmlns:a16="http://schemas.microsoft.com/office/drawing/2014/main" id="{7EB9F81D-3EAD-42E8-88EC-432C25D7A8F9}"/>
              </a:ext>
            </a:extLst>
          </p:cNvPr>
          <p:cNvSpPr txBox="1"/>
          <p:nvPr userDrawn="1"/>
        </p:nvSpPr>
        <p:spPr>
          <a:xfrm>
            <a:off x="0" y="-349741"/>
            <a:ext cx="11457183" cy="323165"/>
          </a:xfrm>
          <a:prstGeom prst="rect">
            <a:avLst/>
          </a:prstGeom>
          <a:noFill/>
        </p:spPr>
        <p:txBody>
          <a:bodyPr wrap="square" lIns="0" tIns="0" rIns="0" bIns="0" rtlCol="0">
            <a:spAutoFit/>
          </a:bodyPr>
          <a:lstStyle/>
          <a:p>
            <a:r>
              <a:rPr lang="en-GB" sz="1050" b="1" noProof="1"/>
              <a:t>Skift baggrundsfarve. </a:t>
            </a:r>
            <a:r>
              <a:rPr lang="en-GB" sz="1050" noProof="1"/>
              <a:t>Højreklik på slidet og vælg </a:t>
            </a:r>
            <a:r>
              <a:rPr lang="en-GB" sz="1050" b="1" noProof="1"/>
              <a:t>Formatér baggrund</a:t>
            </a:r>
            <a:r>
              <a:rPr lang="en-GB" sz="1050" noProof="1"/>
              <a:t>. Klik på </a:t>
            </a:r>
            <a:r>
              <a:rPr lang="en-GB" sz="1050" b="1" noProof="1"/>
              <a:t>Fyld farve </a:t>
            </a:r>
            <a:r>
              <a:rPr lang="en-GB" sz="1050" noProof="1"/>
              <a:t>i Formater baggrund vinduet og vælg farve fra øverste række i SDU’s farve palette eller fra den brugerdefinerede farvepalette</a:t>
            </a:r>
            <a:endParaRPr lang="en-GB"/>
          </a:p>
        </p:txBody>
      </p:sp>
    </p:spTree>
    <p:extLst>
      <p:ext uri="{BB962C8B-B14F-4D97-AF65-F5344CB8AC3E}">
        <p14:creationId xmlns:p14="http://schemas.microsoft.com/office/powerpoint/2010/main" val="155003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skrift og indhold 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697" y="1700212"/>
            <a:ext cx="5367600" cy="4141787"/>
          </a:xfrm>
        </p:spPr>
        <p:txBody>
          <a:bodyPr anchor="t" anchorCtr="0"/>
          <a:lstStyle>
            <a:lvl1pPr algn="l">
              <a:lnSpc>
                <a:spcPct val="100000"/>
              </a:lnSpc>
              <a:defRPr sz="3600">
                <a:solidFill>
                  <a:schemeClr val="tx1"/>
                </a:solidFill>
              </a:defRPr>
            </a:lvl1pPr>
          </a:lstStyle>
          <a:p>
            <a:r>
              <a:rPr lang="en-GB" dirty="0"/>
              <a:t>Klik for at tilføje overskrift</a:t>
            </a:r>
            <a:endParaRPr lang="en-GB"/>
          </a:p>
        </p:txBody>
      </p:sp>
      <p:sp>
        <p:nvSpPr>
          <p:cNvPr id="7" name="Content Placeholder 6">
            <a:extLst>
              <a:ext uri="{FF2B5EF4-FFF2-40B4-BE49-F238E27FC236}">
                <a16:creationId xmlns:a16="http://schemas.microsoft.com/office/drawing/2014/main" id="{A9D41ADC-5992-4476-8E55-8A709AA1B4B5}"/>
              </a:ext>
            </a:extLst>
          </p:cNvPr>
          <p:cNvSpPr>
            <a:spLocks noGrp="1"/>
          </p:cNvSpPr>
          <p:nvPr>
            <p:ph sz="quarter" idx="13" hasCustomPrompt="1"/>
          </p:nvPr>
        </p:nvSpPr>
        <p:spPr>
          <a:xfrm>
            <a:off x="6673356" y="1700212"/>
            <a:ext cx="4693920" cy="4141788"/>
          </a:xfrm>
        </p:spPr>
        <p:txBody>
          <a:bodyPr/>
          <a:lstStyle>
            <a:lvl1pPr>
              <a:defRPr/>
            </a:lvl1pPr>
          </a:lstStyle>
          <a:p>
            <a:pPr lvl="0"/>
            <a:r>
              <a:rPr lang="en-GB" dirty="0"/>
              <a:t>Klik for at tilføje tekst, klik ikon for at tilføje graf/tabel</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10" name="Date Placeholder 14">
            <a:extLst>
              <a:ext uri="{FF2B5EF4-FFF2-40B4-BE49-F238E27FC236}">
                <a16:creationId xmlns:a16="http://schemas.microsoft.com/office/drawing/2014/main" id="{BBCDE8CE-8147-4B12-B358-7B7ACA92FFF2}"/>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sp>
        <p:nvSpPr>
          <p:cNvPr id="11" name="Date Placeholder 14">
            <a:extLst>
              <a:ext uri="{FF2B5EF4-FFF2-40B4-BE49-F238E27FC236}">
                <a16:creationId xmlns:a16="http://schemas.microsoft.com/office/drawing/2014/main" id="{7ACE2053-07AA-42FA-A789-E1430CAF7988}"/>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3" name="Footer Placeholder 2">
            <a:extLst>
              <a:ext uri="{FF2B5EF4-FFF2-40B4-BE49-F238E27FC236}">
                <a16:creationId xmlns:a16="http://schemas.microsoft.com/office/drawing/2014/main" id="{2BD490B9-04D5-4C98-9BAE-36CAE61DE349}"/>
              </a:ext>
            </a:extLst>
          </p:cNvPr>
          <p:cNvSpPr>
            <a:spLocks noGrp="1"/>
          </p:cNvSpPr>
          <p:nvPr>
            <p:ph type="ftr" sz="quarter" idx="14"/>
          </p:nvPr>
        </p:nvSpPr>
        <p:spPr/>
        <p:txBody>
          <a:bodyPr/>
          <a:lstStyle/>
          <a:p>
            <a:endParaRPr lang="en-GB" dirty="0"/>
          </a:p>
        </p:txBody>
      </p:sp>
      <p:sp>
        <p:nvSpPr>
          <p:cNvPr id="4" name="Slide Number Placeholder 3">
            <a:extLst>
              <a:ext uri="{FF2B5EF4-FFF2-40B4-BE49-F238E27FC236}">
                <a16:creationId xmlns:a16="http://schemas.microsoft.com/office/drawing/2014/main" id="{DBDCBB1C-1FE3-42F2-ACED-70B0664062BD}"/>
              </a:ext>
            </a:extLst>
          </p:cNvPr>
          <p:cNvSpPr>
            <a:spLocks noGrp="1"/>
          </p:cNvSpPr>
          <p:nvPr>
            <p:ph type="sldNum" sz="quarter" idx="15"/>
          </p:nvPr>
        </p:nvSpPr>
        <p:spPr/>
        <p:txBody>
          <a:bodyPr/>
          <a:lstStyle/>
          <a:p>
            <a:fld id="{45D37B1E-C366-494F-A587-962AD9AABC83}" type="slidenum">
              <a:rPr lang="en-GB" smtClean="0"/>
              <a:pPr/>
              <a:t>‹nr.›</a:t>
            </a:fld>
            <a:endParaRPr lang="en-GB" dirty="0"/>
          </a:p>
        </p:txBody>
      </p:sp>
    </p:spTree>
    <p:extLst>
      <p:ext uri="{BB962C8B-B14F-4D97-AF65-F5344CB8AC3E}">
        <p14:creationId xmlns:p14="http://schemas.microsoft.com/office/powerpoint/2010/main" val="22096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skrift og indhold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1A9A-6ADC-4F72-A312-ED1DBEF01BE1}"/>
              </a:ext>
            </a:extLst>
          </p:cNvPr>
          <p:cNvSpPr>
            <a:spLocks noGrp="1"/>
          </p:cNvSpPr>
          <p:nvPr>
            <p:ph type="title" hasCustomPrompt="1"/>
          </p:nvPr>
        </p:nvSpPr>
        <p:spPr>
          <a:xfrm>
            <a:off x="410400" y="1028246"/>
            <a:ext cx="5366267" cy="1884283"/>
          </a:xfrm>
        </p:spPr>
        <p:txBody>
          <a:bodyPr/>
          <a:lstStyle>
            <a:lvl1pPr>
              <a:defRPr/>
            </a:lvl1pPr>
          </a:lstStyle>
          <a:p>
            <a:r>
              <a:rPr lang="en-GB" dirty="0"/>
              <a:t>Klik for at tilføje overskrift</a:t>
            </a:r>
            <a:endParaRPr lang="en-GB"/>
          </a:p>
        </p:txBody>
      </p:sp>
      <p:sp>
        <p:nvSpPr>
          <p:cNvPr id="6" name="Content Placeholder 5">
            <a:extLst>
              <a:ext uri="{FF2B5EF4-FFF2-40B4-BE49-F238E27FC236}">
                <a16:creationId xmlns:a16="http://schemas.microsoft.com/office/drawing/2014/main" id="{C4256969-981A-4869-9324-B595DF89D12E}"/>
              </a:ext>
            </a:extLst>
          </p:cNvPr>
          <p:cNvSpPr>
            <a:spLocks noGrp="1"/>
          </p:cNvSpPr>
          <p:nvPr>
            <p:ph sz="quarter" idx="19" hasCustomPrompt="1"/>
          </p:nvPr>
        </p:nvSpPr>
        <p:spPr>
          <a:xfrm>
            <a:off x="6156000" y="1028246"/>
            <a:ext cx="5216400" cy="4825354"/>
          </a:xfrm>
        </p:spPr>
        <p:txBody>
          <a:bodyPr/>
          <a:lstStyle>
            <a:lvl1pPr>
              <a:defRPr/>
            </a:lvl1pPr>
          </a:lstStyle>
          <a:p>
            <a:pPr lvl="0"/>
            <a:r>
              <a:rPr lang="en-GB" dirty="0"/>
              <a:t>Klik for at tilføje tekst, klik ikon for at tilføje graf/tabel</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16" name="sdu.dk">
            <a:extLst>
              <a:ext uri="{FF2B5EF4-FFF2-40B4-BE49-F238E27FC236}">
                <a16:creationId xmlns:a16="http://schemas.microsoft.com/office/drawing/2014/main" id="{406E07B7-D9E4-488D-BA7B-56AC0D1DDD05}"/>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17" name="#sdudk">
            <a:extLst>
              <a:ext uri="{FF2B5EF4-FFF2-40B4-BE49-F238E27FC236}">
                <a16:creationId xmlns:a16="http://schemas.microsoft.com/office/drawing/2014/main" id="{CD1A1828-0ED2-4AFE-8C5E-683996CBAF9D}"/>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19" name="date" descr="{&quot;templafy&quot;:{&quot;id&quot;:&quot;b451176b-5c0c-4d4d-9060-3837f3de11a8&quot;}}" title="Form.Date">
            <a:extLst>
              <a:ext uri="{FF2B5EF4-FFF2-40B4-BE49-F238E27FC236}">
                <a16:creationId xmlns:a16="http://schemas.microsoft.com/office/drawing/2014/main" id="{38150A77-BE4E-404D-B314-A1C41C791C1B}"/>
              </a:ext>
            </a:extLst>
          </p:cNvPr>
          <p:cNvSpPr/>
          <p:nvPr userDrawn="1"/>
        </p:nvSpPr>
        <p:spPr>
          <a:xfrm>
            <a:off x="9156032" y="6349384"/>
            <a:ext cx="2624806" cy="180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b="0" dirty="0">
                <a:solidFill>
                  <a:schemeClr val="tx1"/>
                </a:solidFill>
              </a:rPr>
              <a:t>September 2020</a:t>
            </a:r>
          </a:p>
        </p:txBody>
      </p:sp>
      <p:sp>
        <p:nvSpPr>
          <p:cNvPr id="15" name="text" descr="{&quot;templafy&quot;:{&quot;id&quot;:&quot;c68689c9-e668-4c96-a109-f982a524f861&quot;}}" title="UserProfile.Institut.InstituteDCU_{{DocumentLanguage}}">
            <a:extLst>
              <a:ext uri="{FF2B5EF4-FFF2-40B4-BE49-F238E27FC236}">
                <a16:creationId xmlns:a16="http://schemas.microsoft.com/office/drawing/2014/main" id="{964E632B-B9F2-4547-AC03-2C579124053E}"/>
              </a:ext>
            </a:extLst>
          </p:cNvPr>
          <p:cNvSpPr txBox="1">
            <a:spLocks/>
          </p:cNvSpPr>
          <p:nvPr userDrawn="1"/>
        </p:nvSpPr>
        <p:spPr>
          <a:xfrm>
            <a:off x="411163" y="450893"/>
            <a:ext cx="5684837" cy="284778"/>
          </a:xfrm>
          <a:prstGeom prst="rect">
            <a:avLst/>
          </a:prstGeom>
          <a:noFill/>
        </p:spPr>
        <p:txBody>
          <a:bodyPr wrap="square" lIns="10800" tIns="0" rIns="0" bIns="90000" anchor="b" anchorCtr="0">
            <a:sp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The Maersk Mc-Kinney Moller Institute</a:t>
            </a:r>
          </a:p>
        </p:txBody>
      </p:sp>
      <p:cxnSp>
        <p:nvCxnSpPr>
          <p:cNvPr id="21" name="Straight Connector 20">
            <a:extLst>
              <a:ext uri="{FF2B5EF4-FFF2-40B4-BE49-F238E27FC236}">
                <a16:creationId xmlns:a16="http://schemas.microsoft.com/office/drawing/2014/main" id="{5D6B1FAA-D7ED-4C71-8DC4-E5439F01BCEB}"/>
              </a:ext>
            </a:extLst>
          </p:cNvPr>
          <p:cNvCxnSpPr>
            <a:cxnSpLocks/>
          </p:cNvCxnSpPr>
          <p:nvPr userDrawn="1"/>
        </p:nvCxnSpPr>
        <p:spPr>
          <a:xfrm>
            <a:off x="410400" y="715665"/>
            <a:ext cx="6992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Logo black">
            <a:extLst>
              <a:ext uri="{FF2B5EF4-FFF2-40B4-BE49-F238E27FC236}">
                <a16:creationId xmlns:a16="http://schemas.microsoft.com/office/drawing/2014/main" id="{CAAF367F-3818-457C-9EE1-320E9050AE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346" y="6294893"/>
            <a:ext cx="784800" cy="211840"/>
          </a:xfrm>
          <a:prstGeom prst="rect">
            <a:avLst/>
          </a:prstGeom>
        </p:spPr>
      </p:pic>
      <p:sp>
        <p:nvSpPr>
          <p:cNvPr id="3" name="Date Placeholder 2">
            <a:extLst>
              <a:ext uri="{FF2B5EF4-FFF2-40B4-BE49-F238E27FC236}">
                <a16:creationId xmlns:a16="http://schemas.microsoft.com/office/drawing/2014/main" id="{C0F779A9-E4FE-4412-9D9E-BF5BF84D02AB}"/>
              </a:ext>
            </a:extLst>
          </p:cNvPr>
          <p:cNvSpPr>
            <a:spLocks noGrp="1"/>
          </p:cNvSpPr>
          <p:nvPr>
            <p:ph type="dt" sz="half" idx="20"/>
          </p:nvPr>
        </p:nvSpPr>
        <p:spPr/>
        <p:txBody>
          <a:bodyPr/>
          <a:lstStyle/>
          <a:p>
            <a:fld id="{F1A13B18-F5ED-4611-8DBB-F05123AFBA22}" type="datetimeFigureOut">
              <a:rPr lang="en-GB" smtClean="0"/>
              <a:pPr/>
              <a:t>18/09/2024</a:t>
            </a:fld>
            <a:endParaRPr lang="en-GB" dirty="0"/>
          </a:p>
        </p:txBody>
      </p:sp>
      <p:sp>
        <p:nvSpPr>
          <p:cNvPr id="4" name="Footer Placeholder 3">
            <a:extLst>
              <a:ext uri="{FF2B5EF4-FFF2-40B4-BE49-F238E27FC236}">
                <a16:creationId xmlns:a16="http://schemas.microsoft.com/office/drawing/2014/main" id="{496ECF2D-BB4C-4004-9F8E-08239A46461C}"/>
              </a:ext>
            </a:extLst>
          </p:cNvPr>
          <p:cNvSpPr>
            <a:spLocks noGrp="1"/>
          </p:cNvSpPr>
          <p:nvPr>
            <p:ph type="ftr" sz="quarter" idx="21"/>
          </p:nvPr>
        </p:nvSpPr>
        <p:spPr/>
        <p:txBody>
          <a:bodyPr/>
          <a:lstStyle/>
          <a:p>
            <a:endParaRPr lang="en-GB" dirty="0"/>
          </a:p>
        </p:txBody>
      </p:sp>
      <p:sp>
        <p:nvSpPr>
          <p:cNvPr id="5" name="Slide Number Placeholder 4">
            <a:extLst>
              <a:ext uri="{FF2B5EF4-FFF2-40B4-BE49-F238E27FC236}">
                <a16:creationId xmlns:a16="http://schemas.microsoft.com/office/drawing/2014/main" id="{FB5949DE-6D77-480D-A4A9-E2E53BE1CE80}"/>
              </a:ext>
            </a:extLst>
          </p:cNvPr>
          <p:cNvSpPr>
            <a:spLocks noGrp="1"/>
          </p:cNvSpPr>
          <p:nvPr>
            <p:ph type="sldNum" sz="quarter" idx="22"/>
          </p:nvPr>
        </p:nvSpPr>
        <p:spPr/>
        <p:txBody>
          <a:bodyPr/>
          <a:lstStyle/>
          <a:p>
            <a:fld id="{45D37B1E-C366-494F-A587-962AD9AABC83}" type="slidenum">
              <a:rPr lang="en-GB" smtClean="0"/>
              <a:pPr/>
              <a:t>‹nr.›</a:t>
            </a:fld>
            <a:endParaRPr lang="en-GB" dirty="0"/>
          </a:p>
        </p:txBody>
      </p:sp>
      <p:sp>
        <p:nvSpPr>
          <p:cNvPr id="20" name="TextBox 19">
            <a:extLst>
              <a:ext uri="{FF2B5EF4-FFF2-40B4-BE49-F238E27FC236}">
                <a16:creationId xmlns:a16="http://schemas.microsoft.com/office/drawing/2014/main" id="{E75150F5-CFA6-40F1-B2B7-79337C2232BB}"/>
              </a:ext>
            </a:extLst>
          </p:cNvPr>
          <p:cNvSpPr txBox="1"/>
          <p:nvPr userDrawn="1"/>
        </p:nvSpPr>
        <p:spPr>
          <a:xfrm>
            <a:off x="0" y="-349741"/>
            <a:ext cx="11457183" cy="323165"/>
          </a:xfrm>
          <a:prstGeom prst="rect">
            <a:avLst/>
          </a:prstGeom>
          <a:noFill/>
        </p:spPr>
        <p:txBody>
          <a:bodyPr wrap="square" lIns="0" tIns="0" rIns="0" bIns="0" rtlCol="0">
            <a:spAutoFit/>
          </a:bodyPr>
          <a:lstStyle/>
          <a:p>
            <a:r>
              <a:rPr lang="en-GB" sz="1050" b="1" noProof="1"/>
              <a:t>Skift baggrundsfarve. </a:t>
            </a:r>
            <a:r>
              <a:rPr lang="en-GB" sz="1050" noProof="1"/>
              <a:t>Højreklik på slidet og vælg </a:t>
            </a:r>
            <a:r>
              <a:rPr lang="en-GB" sz="1050" b="1" noProof="1"/>
              <a:t>Formatér baggrund</a:t>
            </a:r>
            <a:r>
              <a:rPr lang="en-GB" sz="1050" noProof="1"/>
              <a:t>. Klik på </a:t>
            </a:r>
            <a:r>
              <a:rPr lang="en-GB" sz="1050" b="1" noProof="1"/>
              <a:t>Fyld farve </a:t>
            </a:r>
            <a:r>
              <a:rPr lang="en-GB" sz="1050" noProof="1"/>
              <a:t>i Formater baggrund vinduet og vælg farve fra øverste række i SDU’s farve palette eller fra den brugerdefinerede farvepalette</a:t>
            </a:r>
            <a:endParaRPr lang="en-GB"/>
          </a:p>
        </p:txBody>
      </p:sp>
    </p:spTree>
    <p:extLst>
      <p:ext uri="{BB962C8B-B14F-4D97-AF65-F5344CB8AC3E}">
        <p14:creationId xmlns:p14="http://schemas.microsoft.com/office/powerpoint/2010/main" val="1617717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verskrift og indhold C">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4696" y="999173"/>
            <a:ext cx="10952579" cy="701040"/>
          </a:xfrm>
        </p:spPr>
        <p:txBody>
          <a:bodyPr anchor="t" anchorCtr="0"/>
          <a:lstStyle>
            <a:lvl1pPr algn="l">
              <a:lnSpc>
                <a:spcPct val="100000"/>
              </a:lnSpc>
              <a:defRPr sz="3600">
                <a:solidFill>
                  <a:schemeClr val="tx1"/>
                </a:solidFill>
              </a:defRPr>
            </a:lvl1pPr>
          </a:lstStyle>
          <a:p>
            <a:r>
              <a:rPr lang="en-GB" dirty="0"/>
              <a:t>Klik for at tilføje overskrift</a:t>
            </a:r>
            <a:endParaRPr lang="en-GB"/>
          </a:p>
        </p:txBody>
      </p:sp>
      <p:sp>
        <p:nvSpPr>
          <p:cNvPr id="7" name="Content Placeholder 6">
            <a:extLst>
              <a:ext uri="{FF2B5EF4-FFF2-40B4-BE49-F238E27FC236}">
                <a16:creationId xmlns:a16="http://schemas.microsoft.com/office/drawing/2014/main" id="{A9D41ADC-5992-4476-8E55-8A709AA1B4B5}"/>
              </a:ext>
            </a:extLst>
          </p:cNvPr>
          <p:cNvSpPr>
            <a:spLocks noGrp="1"/>
          </p:cNvSpPr>
          <p:nvPr>
            <p:ph sz="quarter" idx="13" hasCustomPrompt="1"/>
          </p:nvPr>
        </p:nvSpPr>
        <p:spPr>
          <a:xfrm>
            <a:off x="414696" y="1989138"/>
            <a:ext cx="10952580" cy="3852862"/>
          </a:xfrm>
        </p:spPr>
        <p:txBody>
          <a:bodyPr/>
          <a:lstStyle>
            <a:lvl1pPr>
              <a:defRPr/>
            </a:lvl1pPr>
          </a:lstStyle>
          <a:p>
            <a:pPr lvl="0"/>
            <a:r>
              <a:rPr lang="en-GB" dirty="0"/>
              <a:t>Klik for at tilføje tekst, klik ikon for at tilføje graf/tabel</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10" name="Date Placeholder 14">
            <a:extLst>
              <a:ext uri="{FF2B5EF4-FFF2-40B4-BE49-F238E27FC236}">
                <a16:creationId xmlns:a16="http://schemas.microsoft.com/office/drawing/2014/main" id="{BBCDE8CE-8147-4B12-B358-7B7ACA92FFF2}"/>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sp>
        <p:nvSpPr>
          <p:cNvPr id="11" name="Date Placeholder 14">
            <a:extLst>
              <a:ext uri="{FF2B5EF4-FFF2-40B4-BE49-F238E27FC236}">
                <a16:creationId xmlns:a16="http://schemas.microsoft.com/office/drawing/2014/main" id="{7ACE2053-07AA-42FA-A789-E1430CAF7988}"/>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3" name="Footer Placeholder 2">
            <a:extLst>
              <a:ext uri="{FF2B5EF4-FFF2-40B4-BE49-F238E27FC236}">
                <a16:creationId xmlns:a16="http://schemas.microsoft.com/office/drawing/2014/main" id="{2BD490B9-04D5-4C98-9BAE-36CAE61DE349}"/>
              </a:ext>
            </a:extLst>
          </p:cNvPr>
          <p:cNvSpPr>
            <a:spLocks noGrp="1"/>
          </p:cNvSpPr>
          <p:nvPr>
            <p:ph type="ftr" sz="quarter" idx="14"/>
          </p:nvPr>
        </p:nvSpPr>
        <p:spPr/>
        <p:txBody>
          <a:bodyPr/>
          <a:lstStyle/>
          <a:p>
            <a:endParaRPr lang="en-GB" dirty="0"/>
          </a:p>
        </p:txBody>
      </p:sp>
      <p:sp>
        <p:nvSpPr>
          <p:cNvPr id="4" name="Slide Number Placeholder 3">
            <a:extLst>
              <a:ext uri="{FF2B5EF4-FFF2-40B4-BE49-F238E27FC236}">
                <a16:creationId xmlns:a16="http://schemas.microsoft.com/office/drawing/2014/main" id="{DBDCBB1C-1FE3-42F2-ACED-70B0664062BD}"/>
              </a:ext>
            </a:extLst>
          </p:cNvPr>
          <p:cNvSpPr>
            <a:spLocks noGrp="1"/>
          </p:cNvSpPr>
          <p:nvPr>
            <p:ph type="sldNum" sz="quarter" idx="15"/>
          </p:nvPr>
        </p:nvSpPr>
        <p:spPr/>
        <p:txBody>
          <a:bodyPr/>
          <a:lstStyle/>
          <a:p>
            <a:fld id="{45D37B1E-C366-494F-A587-962AD9AABC83}" type="slidenum">
              <a:rPr lang="en-GB" smtClean="0"/>
              <a:pPr/>
              <a:t>‹nr.›</a:t>
            </a:fld>
            <a:endParaRPr lang="en-GB" dirty="0"/>
          </a:p>
        </p:txBody>
      </p:sp>
    </p:spTree>
    <p:extLst>
      <p:ext uri="{BB962C8B-B14F-4D97-AF65-F5344CB8AC3E}">
        <p14:creationId xmlns:p14="http://schemas.microsoft.com/office/powerpoint/2010/main" val="3501395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dhold og teks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2202" y="1006605"/>
            <a:ext cx="4680000" cy="1938338"/>
          </a:xfrm>
        </p:spPr>
        <p:txBody>
          <a:bodyPr anchor="t" anchorCtr="0"/>
          <a:lstStyle>
            <a:lvl1pPr algn="l">
              <a:lnSpc>
                <a:spcPct val="100000"/>
              </a:lnSpc>
              <a:defRPr sz="3600">
                <a:solidFill>
                  <a:schemeClr val="tx1"/>
                </a:solidFill>
              </a:defRPr>
            </a:lvl1pPr>
          </a:lstStyle>
          <a:p>
            <a:r>
              <a:rPr lang="en-GB" dirty="0"/>
              <a:t>Klik for at tilføje overskrift</a:t>
            </a:r>
            <a:endParaRPr lang="en-GB"/>
          </a:p>
        </p:txBody>
      </p:sp>
      <p:sp>
        <p:nvSpPr>
          <p:cNvPr id="5" name="Text Placeholder 4">
            <a:extLst>
              <a:ext uri="{FF2B5EF4-FFF2-40B4-BE49-F238E27FC236}">
                <a16:creationId xmlns:a16="http://schemas.microsoft.com/office/drawing/2014/main" id="{BCB99C08-64C3-4ADA-9CD2-FBE2ED8551F6}"/>
              </a:ext>
            </a:extLst>
          </p:cNvPr>
          <p:cNvSpPr>
            <a:spLocks noGrp="1"/>
          </p:cNvSpPr>
          <p:nvPr>
            <p:ph type="body" sz="quarter" idx="13" hasCustomPrompt="1"/>
          </p:nvPr>
        </p:nvSpPr>
        <p:spPr>
          <a:xfrm>
            <a:off x="6692202" y="3387600"/>
            <a:ext cx="4680000" cy="2466000"/>
          </a:xfrm>
        </p:spPr>
        <p:txBody>
          <a:bodyPr/>
          <a:lstStyle>
            <a:lvl1pPr>
              <a:defRPr/>
            </a:lvl1pPr>
          </a:lstStyle>
          <a:p>
            <a:pPr lvl="0"/>
            <a:r>
              <a:rPr lang="en-GB" dirty="0"/>
              <a:t>Klik for at tilføje tekst</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19" name="text" descr="{&quot;templafy&quot;:{&quot;id&quot;:&quot;f39ab476-473e-4cbc-a735-08e8467cfb7b&quot;}}" title="UserProfile.Institut.InstituteDCU_{{DocumentLanguage}}">
            <a:extLst>
              <a:ext uri="{FF2B5EF4-FFF2-40B4-BE49-F238E27FC236}">
                <a16:creationId xmlns:a16="http://schemas.microsoft.com/office/drawing/2014/main" id="{610DD8E7-635C-4517-8E21-65C3CB025FFE}"/>
              </a:ext>
            </a:extLst>
          </p:cNvPr>
          <p:cNvSpPr txBox="1">
            <a:spLocks/>
          </p:cNvSpPr>
          <p:nvPr userDrawn="1"/>
        </p:nvSpPr>
        <p:spPr>
          <a:xfrm>
            <a:off x="411163" y="450893"/>
            <a:ext cx="5684837" cy="284778"/>
          </a:xfrm>
          <a:prstGeom prst="rect">
            <a:avLst/>
          </a:prstGeom>
          <a:noFill/>
        </p:spPr>
        <p:txBody>
          <a:bodyPr wrap="square" lIns="10800" tIns="0" rIns="0" bIns="90000" anchor="b" anchorCtr="0">
            <a:sp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The Maersk Mc-Kinney Moller Institute</a:t>
            </a:r>
          </a:p>
        </p:txBody>
      </p:sp>
      <p:sp>
        <p:nvSpPr>
          <p:cNvPr id="20" name="sdu.dk">
            <a:extLst>
              <a:ext uri="{FF2B5EF4-FFF2-40B4-BE49-F238E27FC236}">
                <a16:creationId xmlns:a16="http://schemas.microsoft.com/office/drawing/2014/main" id="{4B84D86E-3D20-4505-8DAD-8EB1F3E63B0A}"/>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21" name="#sdudk">
            <a:extLst>
              <a:ext uri="{FF2B5EF4-FFF2-40B4-BE49-F238E27FC236}">
                <a16:creationId xmlns:a16="http://schemas.microsoft.com/office/drawing/2014/main" id="{B58A6A9A-5E98-43AC-8CA5-F6C4B0573364}"/>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cxnSp>
        <p:nvCxnSpPr>
          <p:cNvPr id="12" name="Straight Connector 11">
            <a:extLst>
              <a:ext uri="{FF2B5EF4-FFF2-40B4-BE49-F238E27FC236}">
                <a16:creationId xmlns:a16="http://schemas.microsoft.com/office/drawing/2014/main" id="{ECEA2A3A-0B73-49AA-824B-85FAE9B16B10}"/>
              </a:ext>
            </a:extLst>
          </p:cNvPr>
          <p:cNvCxnSpPr>
            <a:cxnSpLocks/>
          </p:cNvCxnSpPr>
          <p:nvPr userDrawn="1"/>
        </p:nvCxnSpPr>
        <p:spPr>
          <a:xfrm>
            <a:off x="410400" y="715665"/>
            <a:ext cx="6992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descr="{&quot;templafy&quot;:{&quot;id&quot;:&quot;8f4f5ab2-38ae-4794-9556-95edf115af0a&quot;}}" title="Form.Date">
            <a:extLst>
              <a:ext uri="{FF2B5EF4-FFF2-40B4-BE49-F238E27FC236}">
                <a16:creationId xmlns:a16="http://schemas.microsoft.com/office/drawing/2014/main" id="{6189AE65-D68D-4102-AA1D-2A3BCB6F21BF}"/>
              </a:ext>
            </a:extLst>
          </p:cNvPr>
          <p:cNvSpPr/>
          <p:nvPr userDrawn="1"/>
        </p:nvSpPr>
        <p:spPr>
          <a:xfrm>
            <a:off x="9156032" y="6349384"/>
            <a:ext cx="2624806" cy="180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b="0" dirty="0">
                <a:solidFill>
                  <a:schemeClr val="tx1"/>
                </a:solidFill>
              </a:rPr>
              <a:t>September 2020</a:t>
            </a:r>
          </a:p>
        </p:txBody>
      </p:sp>
      <p:pic>
        <p:nvPicPr>
          <p:cNvPr id="16" name="Logo black">
            <a:extLst>
              <a:ext uri="{FF2B5EF4-FFF2-40B4-BE49-F238E27FC236}">
                <a16:creationId xmlns:a16="http://schemas.microsoft.com/office/drawing/2014/main" id="{B52757AD-346A-4AA0-A5D6-36F8B1FE48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346" y="6294893"/>
            <a:ext cx="784800" cy="211840"/>
          </a:xfrm>
          <a:prstGeom prst="rect">
            <a:avLst/>
          </a:prstGeom>
        </p:spPr>
      </p:pic>
      <p:sp>
        <p:nvSpPr>
          <p:cNvPr id="18" name="Date Placeholder 14">
            <a:extLst>
              <a:ext uri="{FF2B5EF4-FFF2-40B4-BE49-F238E27FC236}">
                <a16:creationId xmlns:a16="http://schemas.microsoft.com/office/drawing/2014/main" id="{A09FC7B4-885C-4F9D-BD71-AE2FBDB38698}"/>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6" name="Content Placeholder 5">
            <a:extLst>
              <a:ext uri="{FF2B5EF4-FFF2-40B4-BE49-F238E27FC236}">
                <a16:creationId xmlns:a16="http://schemas.microsoft.com/office/drawing/2014/main" id="{2B8FEE58-0FE9-4218-904C-188D46CD214D}"/>
              </a:ext>
            </a:extLst>
          </p:cNvPr>
          <p:cNvSpPr>
            <a:spLocks noGrp="1"/>
          </p:cNvSpPr>
          <p:nvPr>
            <p:ph sz="quarter" idx="15" hasCustomPrompt="1"/>
          </p:nvPr>
        </p:nvSpPr>
        <p:spPr>
          <a:xfrm>
            <a:off x="422432" y="1000443"/>
            <a:ext cx="5077365" cy="4853157"/>
          </a:xfrm>
        </p:spPr>
        <p:txBody>
          <a:bodyPr/>
          <a:lstStyle>
            <a:lvl1pPr>
              <a:defRPr/>
            </a:lvl1pPr>
          </a:lstStyle>
          <a:p>
            <a:pPr lvl="0"/>
            <a:r>
              <a:rPr lang="en-GB" dirty="0"/>
              <a:t>Klik for at tilføje tekst, klik ikon for at tilføje graf/tabel</a:t>
            </a:r>
            <a:endParaRPr lang="en-GB"/>
          </a:p>
          <a:p>
            <a:pPr lvl="1"/>
            <a:r>
              <a:rPr lang="en-GB" dirty="0"/>
              <a:t>Second </a:t>
            </a:r>
            <a:r>
              <a:rPr lang="en-GB" dirty="0" err="1"/>
              <a:t>level</a:t>
            </a:r>
            <a:endParaRPr lang="en-GB" dirty="0"/>
          </a:p>
          <a:p>
            <a:pPr lvl="2"/>
            <a:r>
              <a:rPr lang="en-GB" dirty="0"/>
              <a:t>Third </a:t>
            </a:r>
            <a:r>
              <a:rPr lang="en-GB" dirty="0" err="1"/>
              <a:t>level</a:t>
            </a:r>
            <a:endParaRPr lang="en-GB" dirty="0"/>
          </a:p>
          <a:p>
            <a:pPr lvl="3"/>
            <a:r>
              <a:rPr lang="en-GB" dirty="0" err="1"/>
              <a:t>Fourth</a:t>
            </a:r>
            <a:r>
              <a:rPr lang="en-GB" dirty="0"/>
              <a:t> </a:t>
            </a:r>
            <a:r>
              <a:rPr lang="en-GB" dirty="0" err="1"/>
              <a:t>level</a:t>
            </a:r>
            <a:endParaRPr lang="en-GB" dirty="0"/>
          </a:p>
          <a:p>
            <a:pPr lvl="4"/>
            <a:r>
              <a:rPr lang="en-GB" dirty="0"/>
              <a:t>Fifth </a:t>
            </a:r>
            <a:r>
              <a:rPr lang="en-GB" dirty="0" err="1"/>
              <a:t>level</a:t>
            </a:r>
            <a:endParaRPr lang="en-GB" dirty="0"/>
          </a:p>
        </p:txBody>
      </p:sp>
      <p:sp>
        <p:nvSpPr>
          <p:cNvPr id="13" name="Date Placeholder 12">
            <a:extLst>
              <a:ext uri="{FF2B5EF4-FFF2-40B4-BE49-F238E27FC236}">
                <a16:creationId xmlns:a16="http://schemas.microsoft.com/office/drawing/2014/main" id="{3F302217-B569-449A-8422-B6650C9BB084}"/>
              </a:ext>
            </a:extLst>
          </p:cNvPr>
          <p:cNvSpPr>
            <a:spLocks noGrp="1"/>
          </p:cNvSpPr>
          <p:nvPr>
            <p:ph type="dt" sz="half" idx="16"/>
          </p:nvPr>
        </p:nvSpPr>
        <p:spPr/>
        <p:txBody>
          <a:bodyPr/>
          <a:lstStyle/>
          <a:p>
            <a:fld id="{F1A13B18-F5ED-4611-8DBB-F05123AFBA22}" type="datetimeFigureOut">
              <a:rPr lang="en-GB" smtClean="0"/>
              <a:pPr/>
              <a:t>18/09/2024</a:t>
            </a:fld>
            <a:endParaRPr lang="en-GB" dirty="0"/>
          </a:p>
        </p:txBody>
      </p:sp>
      <p:sp>
        <p:nvSpPr>
          <p:cNvPr id="14" name="Footer Placeholder 13">
            <a:extLst>
              <a:ext uri="{FF2B5EF4-FFF2-40B4-BE49-F238E27FC236}">
                <a16:creationId xmlns:a16="http://schemas.microsoft.com/office/drawing/2014/main" id="{DF36464C-AEF7-4BFD-9A97-813102BCA484}"/>
              </a:ext>
            </a:extLst>
          </p:cNvPr>
          <p:cNvSpPr>
            <a:spLocks noGrp="1"/>
          </p:cNvSpPr>
          <p:nvPr>
            <p:ph type="ftr" sz="quarter" idx="17"/>
          </p:nvPr>
        </p:nvSpPr>
        <p:spPr/>
        <p:txBody>
          <a:bodyPr/>
          <a:lstStyle/>
          <a:p>
            <a:endParaRPr lang="en-GB" dirty="0"/>
          </a:p>
        </p:txBody>
      </p:sp>
      <p:sp>
        <p:nvSpPr>
          <p:cNvPr id="24" name="Slide Number Placeholder 23">
            <a:extLst>
              <a:ext uri="{FF2B5EF4-FFF2-40B4-BE49-F238E27FC236}">
                <a16:creationId xmlns:a16="http://schemas.microsoft.com/office/drawing/2014/main" id="{58D7263E-B2E5-4CB9-9AAF-C0006E4A0400}"/>
              </a:ext>
            </a:extLst>
          </p:cNvPr>
          <p:cNvSpPr>
            <a:spLocks noGrp="1"/>
          </p:cNvSpPr>
          <p:nvPr>
            <p:ph type="sldNum" sz="quarter" idx="18"/>
          </p:nvPr>
        </p:nvSpPr>
        <p:spPr/>
        <p:txBody>
          <a:bodyPr/>
          <a:lstStyle/>
          <a:p>
            <a:fld id="{45D37B1E-C366-494F-A587-962AD9AABC83}" type="slidenum">
              <a:rPr lang="en-GB" smtClean="0"/>
              <a:pPr/>
              <a:t>‹nr.›</a:t>
            </a:fld>
            <a:endParaRPr lang="en-GB" dirty="0"/>
          </a:p>
        </p:txBody>
      </p:sp>
      <p:sp>
        <p:nvSpPr>
          <p:cNvPr id="17" name="TextBox 16">
            <a:extLst>
              <a:ext uri="{FF2B5EF4-FFF2-40B4-BE49-F238E27FC236}">
                <a16:creationId xmlns:a16="http://schemas.microsoft.com/office/drawing/2014/main" id="{1BBAA208-28D6-470D-B539-73F9AC20E86C}"/>
              </a:ext>
            </a:extLst>
          </p:cNvPr>
          <p:cNvSpPr txBox="1"/>
          <p:nvPr userDrawn="1"/>
        </p:nvSpPr>
        <p:spPr>
          <a:xfrm>
            <a:off x="0" y="-349741"/>
            <a:ext cx="11457183" cy="323165"/>
          </a:xfrm>
          <a:prstGeom prst="rect">
            <a:avLst/>
          </a:prstGeom>
          <a:noFill/>
        </p:spPr>
        <p:txBody>
          <a:bodyPr wrap="square" lIns="0" tIns="0" rIns="0" bIns="0" rtlCol="0">
            <a:spAutoFit/>
          </a:bodyPr>
          <a:lstStyle/>
          <a:p>
            <a:r>
              <a:rPr lang="en-GB" sz="1050" b="1" noProof="1"/>
              <a:t>Skift baggrundsfarve. </a:t>
            </a:r>
            <a:r>
              <a:rPr lang="en-GB" sz="1050" noProof="1"/>
              <a:t>Højreklik på slidet og vælg </a:t>
            </a:r>
            <a:r>
              <a:rPr lang="en-GB" sz="1050" b="1" noProof="1"/>
              <a:t>Formatér baggrund</a:t>
            </a:r>
            <a:r>
              <a:rPr lang="en-GB" sz="1050" noProof="1"/>
              <a:t>. Klik på </a:t>
            </a:r>
            <a:r>
              <a:rPr lang="en-GB" sz="1050" b="1" noProof="1"/>
              <a:t>Fyld farve </a:t>
            </a:r>
            <a:r>
              <a:rPr lang="en-GB" sz="1050" noProof="1"/>
              <a:t>i Formater baggrund vinduet og vælg farve fra øverste række i SDU’s farve palette eller fra den brugerdefinerede farvepalette</a:t>
            </a:r>
            <a:endParaRPr lang="en-GB"/>
          </a:p>
        </p:txBody>
      </p:sp>
    </p:spTree>
    <p:extLst>
      <p:ext uri="{BB962C8B-B14F-4D97-AF65-F5344CB8AC3E}">
        <p14:creationId xmlns:p14="http://schemas.microsoft.com/office/powerpoint/2010/main" val="7654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e indho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9A67-E62D-400C-BC42-A3A96AAED25F}"/>
              </a:ext>
            </a:extLst>
          </p:cNvPr>
          <p:cNvSpPr>
            <a:spLocks noGrp="1"/>
          </p:cNvSpPr>
          <p:nvPr>
            <p:ph type="title" hasCustomPrompt="1"/>
          </p:nvPr>
        </p:nvSpPr>
        <p:spPr>
          <a:xfrm>
            <a:off x="410401" y="1028247"/>
            <a:ext cx="2502000" cy="432000"/>
          </a:xfrm>
        </p:spPr>
        <p:txBody>
          <a:bodyPr/>
          <a:lstStyle>
            <a:lvl1pPr>
              <a:lnSpc>
                <a:spcPct val="110000"/>
              </a:lnSpc>
              <a:defRPr sz="1200"/>
            </a:lvl1pPr>
          </a:lstStyle>
          <a:p>
            <a:r>
              <a:rPr lang="en-GB" noProof="0" dirty="0"/>
              <a:t>Klik for at tilføje underoverskrift</a:t>
            </a:r>
            <a:endParaRPr lang="en-GB"/>
          </a:p>
        </p:txBody>
      </p:sp>
      <p:sp>
        <p:nvSpPr>
          <p:cNvPr id="14" name="Content Placeholder 13">
            <a:extLst>
              <a:ext uri="{FF2B5EF4-FFF2-40B4-BE49-F238E27FC236}">
                <a16:creationId xmlns:a16="http://schemas.microsoft.com/office/drawing/2014/main" id="{E60E8CAC-51BD-4862-8B6E-BD3E315677C4}"/>
              </a:ext>
            </a:extLst>
          </p:cNvPr>
          <p:cNvSpPr>
            <a:spLocks noGrp="1"/>
          </p:cNvSpPr>
          <p:nvPr>
            <p:ph sz="quarter" idx="13" hasCustomPrompt="1"/>
          </p:nvPr>
        </p:nvSpPr>
        <p:spPr>
          <a:xfrm>
            <a:off x="411163" y="1475354"/>
            <a:ext cx="2502000" cy="4366646"/>
          </a:xfrm>
        </p:spPr>
        <p:txBody>
          <a:bodyPr/>
          <a:lstStyle>
            <a:lvl1pPr>
              <a:defRPr sz="1200"/>
            </a:lvl1pPr>
            <a:lvl2pPr>
              <a:defRPr sz="1200"/>
            </a:lvl2pPr>
            <a:lvl4pPr>
              <a:defRPr sz="1200"/>
            </a:lvl4pPr>
            <a:lvl5pPr>
              <a:defRPr sz="1200"/>
            </a:lvl5pPr>
          </a:lstStyle>
          <a:p>
            <a:pPr lvl="0"/>
            <a:r>
              <a:rPr lang="en-GB" noProof="0" dirty="0"/>
              <a:t>Klik for at tilføje tekst</a:t>
            </a:r>
            <a:endParaRPr lang="en-GB"/>
          </a:p>
          <a:p>
            <a:pPr lvl="1"/>
            <a:r>
              <a:rPr lang="en-GB" noProof="0" dirty="0"/>
              <a:t>Second </a:t>
            </a:r>
            <a:r>
              <a:rPr lang="en-GB" noProof="0" dirty="0" err="1"/>
              <a:t>level</a:t>
            </a:r>
            <a:endParaRPr lang="en-GB" noProof="0" dirty="0"/>
          </a:p>
          <a:p>
            <a:pPr lvl="2"/>
            <a:r>
              <a:rPr lang="en-GB" noProof="0" dirty="0"/>
              <a:t>Third </a:t>
            </a:r>
            <a:r>
              <a:rPr lang="en-GB" noProof="0" dirty="0" err="1"/>
              <a:t>level</a:t>
            </a:r>
            <a:endParaRPr lang="en-GB" noProof="0" dirty="0"/>
          </a:p>
          <a:p>
            <a:pPr lvl="3"/>
            <a:r>
              <a:rPr lang="en-GB" noProof="0" dirty="0" err="1"/>
              <a:t>Fourth</a:t>
            </a:r>
            <a:r>
              <a:rPr lang="en-GB" noProof="0" dirty="0"/>
              <a:t> </a:t>
            </a:r>
            <a:r>
              <a:rPr lang="en-GB" noProof="0" dirty="0" err="1"/>
              <a:t>level</a:t>
            </a:r>
            <a:endParaRPr lang="en-GB" noProof="0" dirty="0"/>
          </a:p>
          <a:p>
            <a:pPr lvl="4"/>
            <a:r>
              <a:rPr lang="en-GB" noProof="0" dirty="0"/>
              <a:t>Fifth </a:t>
            </a:r>
            <a:r>
              <a:rPr lang="en-GB" noProof="0" dirty="0" err="1"/>
              <a:t>level</a:t>
            </a:r>
            <a:endParaRPr lang="en-GB" noProof="0" dirty="0"/>
          </a:p>
        </p:txBody>
      </p:sp>
      <p:sp>
        <p:nvSpPr>
          <p:cNvPr id="15" name="Subtitle 2">
            <a:extLst>
              <a:ext uri="{FF2B5EF4-FFF2-40B4-BE49-F238E27FC236}">
                <a16:creationId xmlns:a16="http://schemas.microsoft.com/office/drawing/2014/main" id="{25135A09-8F8A-4D87-8C43-B3A0A80BE2F5}"/>
              </a:ext>
            </a:extLst>
          </p:cNvPr>
          <p:cNvSpPr>
            <a:spLocks noGrp="1"/>
          </p:cNvSpPr>
          <p:nvPr>
            <p:ph type="subTitle" idx="1" hasCustomPrompt="1"/>
          </p:nvPr>
        </p:nvSpPr>
        <p:spPr>
          <a:xfrm>
            <a:off x="3273164" y="1028246"/>
            <a:ext cx="2502000" cy="432000"/>
          </a:xfrm>
        </p:spPr>
        <p:txBody>
          <a:bodyPr/>
          <a:lstStyle>
            <a:lvl1pPr marL="0" indent="0" algn="l">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Klik for at tilføje underoverskrift</a:t>
            </a:r>
            <a:endParaRPr lang="en-GB"/>
          </a:p>
        </p:txBody>
      </p:sp>
      <p:sp>
        <p:nvSpPr>
          <p:cNvPr id="17" name="Content Placeholder 16">
            <a:extLst>
              <a:ext uri="{FF2B5EF4-FFF2-40B4-BE49-F238E27FC236}">
                <a16:creationId xmlns:a16="http://schemas.microsoft.com/office/drawing/2014/main" id="{462D92C6-668E-491E-B394-72897FAB3085}"/>
              </a:ext>
            </a:extLst>
          </p:cNvPr>
          <p:cNvSpPr>
            <a:spLocks noGrp="1"/>
          </p:cNvSpPr>
          <p:nvPr>
            <p:ph sz="quarter" idx="14" hasCustomPrompt="1"/>
          </p:nvPr>
        </p:nvSpPr>
        <p:spPr>
          <a:xfrm>
            <a:off x="3273163" y="1475354"/>
            <a:ext cx="2502000" cy="4366646"/>
          </a:xfrm>
        </p:spPr>
        <p:txBody>
          <a:bodyPr/>
          <a:lstStyle>
            <a:lvl1pPr>
              <a:defRPr sz="1200"/>
            </a:lvl1pPr>
            <a:lvl2pPr>
              <a:defRPr sz="1200"/>
            </a:lvl2pPr>
            <a:lvl4pPr>
              <a:defRPr sz="1200"/>
            </a:lvl4pPr>
            <a:lvl5pPr>
              <a:defRPr sz="1200"/>
            </a:lvl5pPr>
          </a:lstStyle>
          <a:p>
            <a:pPr lvl="0"/>
            <a:r>
              <a:rPr lang="en-GB" noProof="0" dirty="0"/>
              <a:t>Klik for at tilføje tekst</a:t>
            </a:r>
            <a:endParaRPr lang="en-GB"/>
          </a:p>
          <a:p>
            <a:pPr lvl="1"/>
            <a:r>
              <a:rPr lang="en-GB" noProof="0" dirty="0"/>
              <a:t>Second </a:t>
            </a:r>
            <a:r>
              <a:rPr lang="en-GB" noProof="0" dirty="0" err="1"/>
              <a:t>level</a:t>
            </a:r>
            <a:endParaRPr lang="en-GB" noProof="0" dirty="0"/>
          </a:p>
          <a:p>
            <a:pPr lvl="2"/>
            <a:r>
              <a:rPr lang="en-GB" noProof="0" dirty="0"/>
              <a:t>Third </a:t>
            </a:r>
            <a:r>
              <a:rPr lang="en-GB" noProof="0" dirty="0" err="1"/>
              <a:t>level</a:t>
            </a:r>
            <a:endParaRPr lang="en-GB" noProof="0" dirty="0"/>
          </a:p>
          <a:p>
            <a:pPr lvl="3"/>
            <a:r>
              <a:rPr lang="en-GB" noProof="0" dirty="0" err="1"/>
              <a:t>Fourth</a:t>
            </a:r>
            <a:r>
              <a:rPr lang="en-GB" noProof="0" dirty="0"/>
              <a:t> </a:t>
            </a:r>
            <a:r>
              <a:rPr lang="en-GB" noProof="0" dirty="0" err="1"/>
              <a:t>level</a:t>
            </a:r>
            <a:endParaRPr lang="en-GB" noProof="0" dirty="0"/>
          </a:p>
          <a:p>
            <a:pPr lvl="4"/>
            <a:r>
              <a:rPr lang="en-GB" noProof="0" dirty="0"/>
              <a:t>Fifth </a:t>
            </a:r>
            <a:r>
              <a:rPr lang="en-GB" noProof="0" dirty="0" err="1"/>
              <a:t>level</a:t>
            </a:r>
            <a:endParaRPr lang="en-GB" noProof="0" dirty="0"/>
          </a:p>
        </p:txBody>
      </p:sp>
      <p:sp>
        <p:nvSpPr>
          <p:cNvPr id="19" name="Text Placeholder 18">
            <a:extLst>
              <a:ext uri="{FF2B5EF4-FFF2-40B4-BE49-F238E27FC236}">
                <a16:creationId xmlns:a16="http://schemas.microsoft.com/office/drawing/2014/main" id="{C0F1B1F1-CA40-4EA4-AB68-69DBBD61ED9D}"/>
              </a:ext>
            </a:extLst>
          </p:cNvPr>
          <p:cNvSpPr>
            <a:spLocks noGrp="1"/>
          </p:cNvSpPr>
          <p:nvPr>
            <p:ph type="body" sz="quarter" idx="15" hasCustomPrompt="1"/>
          </p:nvPr>
        </p:nvSpPr>
        <p:spPr>
          <a:xfrm>
            <a:off x="6135163" y="1028246"/>
            <a:ext cx="2502000" cy="432000"/>
          </a:xfrm>
        </p:spPr>
        <p:txBody>
          <a:bodyPr/>
          <a:lstStyle>
            <a:lvl1pPr marL="0" indent="0">
              <a:buNone/>
              <a:defRPr sz="1200" b="1"/>
            </a:lvl1pPr>
            <a:lvl2pPr marL="252000" indent="0">
              <a:buNone/>
              <a:defRPr/>
            </a:lvl2pPr>
          </a:lstStyle>
          <a:p>
            <a:pPr lvl="0"/>
            <a:r>
              <a:rPr lang="en-GB" noProof="0" dirty="0"/>
              <a:t>Klik for at tilføje underoverskrift</a:t>
            </a:r>
            <a:endParaRPr lang="en-GB"/>
          </a:p>
        </p:txBody>
      </p:sp>
      <p:sp>
        <p:nvSpPr>
          <p:cNvPr id="21" name="Content Placeholder 20">
            <a:extLst>
              <a:ext uri="{FF2B5EF4-FFF2-40B4-BE49-F238E27FC236}">
                <a16:creationId xmlns:a16="http://schemas.microsoft.com/office/drawing/2014/main" id="{3DBEE0FF-2C0E-499E-ACAF-B6F421AF13D5}"/>
              </a:ext>
            </a:extLst>
          </p:cNvPr>
          <p:cNvSpPr>
            <a:spLocks noGrp="1"/>
          </p:cNvSpPr>
          <p:nvPr>
            <p:ph sz="quarter" idx="16" hasCustomPrompt="1"/>
          </p:nvPr>
        </p:nvSpPr>
        <p:spPr>
          <a:xfrm>
            <a:off x="6135163" y="1475354"/>
            <a:ext cx="2502000" cy="4366646"/>
          </a:xfrm>
        </p:spPr>
        <p:txBody>
          <a:bodyPr/>
          <a:lstStyle>
            <a:lvl1pPr>
              <a:defRPr sz="1200"/>
            </a:lvl1pPr>
            <a:lvl2pPr>
              <a:defRPr sz="1200"/>
            </a:lvl2pPr>
            <a:lvl4pPr>
              <a:defRPr sz="1200"/>
            </a:lvl4pPr>
            <a:lvl5pPr>
              <a:defRPr sz="1200"/>
            </a:lvl5pPr>
          </a:lstStyle>
          <a:p>
            <a:pPr lvl="0"/>
            <a:r>
              <a:rPr lang="en-GB" noProof="0" dirty="0"/>
              <a:t>Klik for at tilføje tekst</a:t>
            </a:r>
            <a:endParaRPr lang="en-GB"/>
          </a:p>
          <a:p>
            <a:pPr lvl="1"/>
            <a:r>
              <a:rPr lang="en-GB" noProof="0" dirty="0"/>
              <a:t>Second </a:t>
            </a:r>
            <a:r>
              <a:rPr lang="en-GB" noProof="0" dirty="0" err="1"/>
              <a:t>level</a:t>
            </a:r>
            <a:endParaRPr lang="en-GB" noProof="0" dirty="0"/>
          </a:p>
          <a:p>
            <a:pPr lvl="2"/>
            <a:r>
              <a:rPr lang="en-GB" noProof="0" dirty="0"/>
              <a:t>Third </a:t>
            </a:r>
            <a:r>
              <a:rPr lang="en-GB" noProof="0" dirty="0" err="1"/>
              <a:t>level</a:t>
            </a:r>
            <a:endParaRPr lang="en-GB" noProof="0" dirty="0"/>
          </a:p>
          <a:p>
            <a:pPr lvl="3"/>
            <a:r>
              <a:rPr lang="en-GB" noProof="0" dirty="0" err="1"/>
              <a:t>Fourth</a:t>
            </a:r>
            <a:r>
              <a:rPr lang="en-GB" noProof="0" dirty="0"/>
              <a:t> </a:t>
            </a:r>
            <a:r>
              <a:rPr lang="en-GB" noProof="0" dirty="0" err="1"/>
              <a:t>level</a:t>
            </a:r>
            <a:endParaRPr lang="en-GB" noProof="0" dirty="0"/>
          </a:p>
          <a:p>
            <a:pPr lvl="4"/>
            <a:r>
              <a:rPr lang="en-GB" noProof="0" dirty="0"/>
              <a:t>Fifth </a:t>
            </a:r>
            <a:r>
              <a:rPr lang="en-GB" noProof="0" dirty="0" err="1"/>
              <a:t>level</a:t>
            </a:r>
            <a:endParaRPr lang="en-GB" noProof="0" dirty="0"/>
          </a:p>
        </p:txBody>
      </p:sp>
      <p:sp>
        <p:nvSpPr>
          <p:cNvPr id="23" name="Text Placeholder 22">
            <a:extLst>
              <a:ext uri="{FF2B5EF4-FFF2-40B4-BE49-F238E27FC236}">
                <a16:creationId xmlns:a16="http://schemas.microsoft.com/office/drawing/2014/main" id="{F091117C-5AED-4416-88BA-F1C88ACD7A25}"/>
              </a:ext>
            </a:extLst>
          </p:cNvPr>
          <p:cNvSpPr>
            <a:spLocks noGrp="1"/>
          </p:cNvSpPr>
          <p:nvPr>
            <p:ph type="body" sz="quarter" idx="17" hasCustomPrompt="1"/>
          </p:nvPr>
        </p:nvSpPr>
        <p:spPr>
          <a:xfrm>
            <a:off x="8997162" y="1028247"/>
            <a:ext cx="2502000" cy="432000"/>
          </a:xfrm>
        </p:spPr>
        <p:txBody>
          <a:bodyPr/>
          <a:lstStyle>
            <a:lvl1pPr marL="0" indent="0">
              <a:buNone/>
              <a:defRPr sz="1200" b="1"/>
            </a:lvl1pPr>
            <a:lvl2pPr marL="252000" indent="0">
              <a:buNone/>
              <a:defRPr/>
            </a:lvl2pPr>
          </a:lstStyle>
          <a:p>
            <a:pPr lvl="0"/>
            <a:r>
              <a:rPr lang="en-GB" noProof="0" dirty="0"/>
              <a:t>Klik for at tilføje underoverskrift</a:t>
            </a:r>
            <a:endParaRPr lang="en-GB"/>
          </a:p>
        </p:txBody>
      </p:sp>
      <p:sp>
        <p:nvSpPr>
          <p:cNvPr id="25" name="Content Placeholder 24">
            <a:extLst>
              <a:ext uri="{FF2B5EF4-FFF2-40B4-BE49-F238E27FC236}">
                <a16:creationId xmlns:a16="http://schemas.microsoft.com/office/drawing/2014/main" id="{C66F31E1-769E-4E9A-9DCC-2C64321A89C1}"/>
              </a:ext>
            </a:extLst>
          </p:cNvPr>
          <p:cNvSpPr>
            <a:spLocks noGrp="1"/>
          </p:cNvSpPr>
          <p:nvPr>
            <p:ph sz="quarter" idx="18" hasCustomPrompt="1"/>
          </p:nvPr>
        </p:nvSpPr>
        <p:spPr>
          <a:xfrm>
            <a:off x="8997161" y="1475354"/>
            <a:ext cx="2501999" cy="4366646"/>
          </a:xfrm>
        </p:spPr>
        <p:txBody>
          <a:bodyPr/>
          <a:lstStyle>
            <a:lvl1pPr>
              <a:defRPr sz="1200"/>
            </a:lvl1pPr>
            <a:lvl2pPr>
              <a:defRPr sz="1200"/>
            </a:lvl2pPr>
            <a:lvl4pPr>
              <a:defRPr sz="1200"/>
            </a:lvl4pPr>
            <a:lvl5pPr>
              <a:defRPr sz="1200"/>
            </a:lvl5pPr>
          </a:lstStyle>
          <a:p>
            <a:pPr lvl="0"/>
            <a:r>
              <a:rPr lang="en-GB" noProof="0" dirty="0"/>
              <a:t>Klik for at tilføje tekst</a:t>
            </a:r>
            <a:endParaRPr lang="en-GB"/>
          </a:p>
          <a:p>
            <a:pPr lvl="1"/>
            <a:r>
              <a:rPr lang="en-GB" noProof="0" dirty="0"/>
              <a:t>Second </a:t>
            </a:r>
            <a:r>
              <a:rPr lang="en-GB" noProof="0" dirty="0" err="1"/>
              <a:t>level</a:t>
            </a:r>
            <a:endParaRPr lang="en-GB" noProof="0" dirty="0"/>
          </a:p>
          <a:p>
            <a:pPr lvl="2"/>
            <a:r>
              <a:rPr lang="en-GB" noProof="0" dirty="0"/>
              <a:t>Third </a:t>
            </a:r>
            <a:r>
              <a:rPr lang="en-GB" noProof="0" dirty="0" err="1"/>
              <a:t>level</a:t>
            </a:r>
            <a:endParaRPr lang="en-GB" noProof="0" dirty="0"/>
          </a:p>
          <a:p>
            <a:pPr lvl="3"/>
            <a:r>
              <a:rPr lang="en-GB" noProof="0" dirty="0" err="1"/>
              <a:t>Fourth</a:t>
            </a:r>
            <a:r>
              <a:rPr lang="en-GB" noProof="0" dirty="0"/>
              <a:t> </a:t>
            </a:r>
            <a:r>
              <a:rPr lang="en-GB" noProof="0" dirty="0" err="1"/>
              <a:t>level</a:t>
            </a:r>
            <a:endParaRPr lang="en-GB" noProof="0" dirty="0"/>
          </a:p>
          <a:p>
            <a:pPr lvl="4"/>
            <a:r>
              <a:rPr lang="en-GB" noProof="0" dirty="0"/>
              <a:t>Fifth </a:t>
            </a:r>
            <a:r>
              <a:rPr lang="en-GB" noProof="0" dirty="0" err="1"/>
              <a:t>level</a:t>
            </a:r>
            <a:endParaRPr lang="en-GB" noProof="0"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5" name="Date Placeholder 4">
            <a:extLst>
              <a:ext uri="{FF2B5EF4-FFF2-40B4-BE49-F238E27FC236}">
                <a16:creationId xmlns:a16="http://schemas.microsoft.com/office/drawing/2014/main" id="{8E588C40-671D-463C-8463-D77B96C28D88}"/>
              </a:ext>
            </a:extLst>
          </p:cNvPr>
          <p:cNvSpPr>
            <a:spLocks noGrp="1"/>
          </p:cNvSpPr>
          <p:nvPr>
            <p:ph type="dt" sz="half" idx="19"/>
          </p:nvPr>
        </p:nvSpPr>
        <p:spPr/>
        <p:txBody>
          <a:bodyPr/>
          <a:lstStyle/>
          <a:p>
            <a:fld id="{F1A13B18-F5ED-4611-8DBB-F05123AFBA22}" type="datetimeFigureOut">
              <a:rPr lang="en-GB" smtClean="0"/>
              <a:pPr/>
              <a:t>18/09/2024</a:t>
            </a:fld>
            <a:endParaRPr lang="en-GB" dirty="0"/>
          </a:p>
        </p:txBody>
      </p:sp>
      <p:sp>
        <p:nvSpPr>
          <p:cNvPr id="6" name="Footer Placeholder 5">
            <a:extLst>
              <a:ext uri="{FF2B5EF4-FFF2-40B4-BE49-F238E27FC236}">
                <a16:creationId xmlns:a16="http://schemas.microsoft.com/office/drawing/2014/main" id="{2846E2E0-2E23-491A-B165-353CDF3F79E2}"/>
              </a:ext>
            </a:extLst>
          </p:cNvPr>
          <p:cNvSpPr>
            <a:spLocks noGrp="1"/>
          </p:cNvSpPr>
          <p:nvPr>
            <p:ph type="ftr" sz="quarter" idx="20"/>
          </p:nvPr>
        </p:nvSpPr>
        <p:spPr/>
        <p:txBody>
          <a:bodyPr/>
          <a:lstStyle/>
          <a:p>
            <a:endParaRPr lang="en-GB" dirty="0"/>
          </a:p>
        </p:txBody>
      </p:sp>
      <p:sp>
        <p:nvSpPr>
          <p:cNvPr id="7" name="Slide Number Placeholder 6">
            <a:extLst>
              <a:ext uri="{FF2B5EF4-FFF2-40B4-BE49-F238E27FC236}">
                <a16:creationId xmlns:a16="http://schemas.microsoft.com/office/drawing/2014/main" id="{35B93800-6F51-413B-BA21-0A9967FF3386}"/>
              </a:ext>
            </a:extLst>
          </p:cNvPr>
          <p:cNvSpPr>
            <a:spLocks noGrp="1"/>
          </p:cNvSpPr>
          <p:nvPr>
            <p:ph type="sldNum" sz="quarter" idx="21"/>
          </p:nvPr>
        </p:nvSpPr>
        <p:spPr/>
        <p:txBody>
          <a:bodyPr/>
          <a:lstStyle/>
          <a:p>
            <a:fld id="{45D37B1E-C366-494F-A587-962AD9AABC83}" type="slidenum">
              <a:rPr lang="en-GB" smtClean="0"/>
              <a:pPr/>
              <a:t>‹nr.›</a:t>
            </a:fld>
            <a:endParaRPr lang="en-GB" dirty="0"/>
          </a:p>
        </p:txBody>
      </p:sp>
    </p:spTree>
    <p:extLst>
      <p:ext uri="{BB962C8B-B14F-4D97-AF65-F5344CB8AC3E}">
        <p14:creationId xmlns:p14="http://schemas.microsoft.com/office/powerpoint/2010/main" val="2241953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0400" y="1028247"/>
            <a:ext cx="11379347" cy="1602672"/>
          </a:xfrm>
          <a:prstGeom prst="rect">
            <a:avLst/>
          </a:prstGeom>
        </p:spPr>
        <p:txBody>
          <a:bodyPr vert="horz" lIns="0" tIns="0" rIns="0" bIns="0" rtlCol="0" anchor="t" anchorCtr="0">
            <a:noAutofit/>
          </a:bodyPr>
          <a:lstStyle/>
          <a:p>
            <a:r>
              <a:rPr lang="en-GB" dirty="0"/>
              <a:t>Klik for at redigere i master</a:t>
            </a:r>
          </a:p>
        </p:txBody>
      </p:sp>
      <p:sp>
        <p:nvSpPr>
          <p:cNvPr id="3" name="Text Placeholder 2"/>
          <p:cNvSpPr>
            <a:spLocks noGrp="1"/>
          </p:cNvSpPr>
          <p:nvPr>
            <p:ph type="body" idx="1"/>
          </p:nvPr>
        </p:nvSpPr>
        <p:spPr>
          <a:xfrm>
            <a:off x="410400" y="3369040"/>
            <a:ext cx="11371905" cy="2472960"/>
          </a:xfrm>
          <a:prstGeom prst="rect">
            <a:avLst/>
          </a:prstGeom>
        </p:spPr>
        <p:txBody>
          <a:bodyPr vert="horz" lIns="0" tIns="0" rIns="0" bIns="0" rtlCol="0">
            <a:noAutofit/>
          </a:bodyPr>
          <a:lstStyle/>
          <a:p>
            <a:pPr lvl="0"/>
            <a:r>
              <a:rPr lang="en-GB" dirty="0"/>
              <a:t>Første niveau, bullet 16 </a:t>
            </a:r>
            <a:r>
              <a:rPr lang="en-GB" dirty="0" err="1"/>
              <a:t>pkt</a:t>
            </a:r>
            <a:endParaRPr lang="en-GB" dirty="0"/>
          </a:p>
          <a:p>
            <a:pPr lvl="1"/>
            <a:r>
              <a:rPr lang="en-GB" dirty="0"/>
              <a:t>Andet niveau, bullet 14 </a:t>
            </a:r>
            <a:r>
              <a:rPr lang="en-GB" dirty="0" err="1"/>
              <a:t>pkt</a:t>
            </a:r>
            <a:endParaRPr lang="en-GB" dirty="0"/>
          </a:p>
          <a:p>
            <a:pPr lvl="2"/>
            <a:r>
              <a:rPr lang="en-GB" dirty="0"/>
              <a:t>Tredje niveau, bullet 12 </a:t>
            </a:r>
            <a:r>
              <a:rPr lang="en-GB" dirty="0" err="1"/>
              <a:t>pkt</a:t>
            </a:r>
            <a:endParaRPr lang="en-GB" dirty="0"/>
          </a:p>
          <a:p>
            <a:pPr lvl="3"/>
            <a:r>
              <a:rPr lang="en-GB" dirty="0"/>
              <a:t>Fjerde niveau, Header bold 16 </a:t>
            </a:r>
            <a:r>
              <a:rPr lang="en-GB" dirty="0" err="1"/>
              <a:t>pkt</a:t>
            </a:r>
            <a:endParaRPr lang="en-GB" dirty="0"/>
          </a:p>
          <a:p>
            <a:pPr lvl="4"/>
            <a:r>
              <a:rPr lang="en-GB" dirty="0"/>
              <a:t>Femte niveau, Body </a:t>
            </a:r>
            <a:r>
              <a:rPr lang="en-GB" dirty="0" err="1"/>
              <a:t>regular</a:t>
            </a:r>
            <a:r>
              <a:rPr lang="en-GB" dirty="0"/>
              <a:t> 16 </a:t>
            </a:r>
            <a:r>
              <a:rPr lang="en-GB" dirty="0" err="1"/>
              <a:t>pkt</a:t>
            </a:r>
            <a:endParaRPr lang="en-GB" dirty="0"/>
          </a:p>
          <a:p>
            <a:pPr lvl="5"/>
            <a:r>
              <a:rPr lang="en-GB" dirty="0"/>
              <a:t>Sjette niveau, bullet 12 </a:t>
            </a:r>
            <a:r>
              <a:rPr lang="en-GB" dirty="0" err="1"/>
              <a:t>pkt</a:t>
            </a:r>
            <a:endParaRPr lang="en-GB" dirty="0"/>
          </a:p>
          <a:p>
            <a:pPr lvl="6"/>
            <a:r>
              <a:rPr lang="en-GB" dirty="0"/>
              <a:t>Syvende niveau, bullet 12 </a:t>
            </a:r>
            <a:r>
              <a:rPr lang="en-GB" dirty="0" err="1"/>
              <a:t>pkt</a:t>
            </a:r>
            <a:r>
              <a:rPr lang="en-GB" dirty="0"/>
              <a:t> (indryk 1 gang)</a:t>
            </a:r>
            <a:endParaRPr lang="en-GB"/>
          </a:p>
          <a:p>
            <a:pPr lvl="7"/>
            <a:r>
              <a:rPr lang="en-GB" dirty="0"/>
              <a:t>Ottende niveau, Header bold, 12 </a:t>
            </a:r>
            <a:r>
              <a:rPr lang="en-GB" dirty="0" err="1"/>
              <a:t>pkt</a:t>
            </a:r>
            <a:endParaRPr lang="en-GB" dirty="0"/>
          </a:p>
          <a:p>
            <a:pPr lvl="8"/>
            <a:r>
              <a:rPr lang="en-GB" dirty="0"/>
              <a:t>Niende niveau, Body </a:t>
            </a:r>
            <a:r>
              <a:rPr lang="en-GB" dirty="0" err="1"/>
              <a:t>regular</a:t>
            </a:r>
            <a:r>
              <a:rPr lang="en-GB" dirty="0"/>
              <a:t>, 12 </a:t>
            </a:r>
            <a:r>
              <a:rPr lang="en-GB" dirty="0" err="1"/>
              <a:t>pkt</a:t>
            </a:r>
            <a:endParaRPr lang="en-GB" dirty="0"/>
          </a:p>
        </p:txBody>
      </p:sp>
      <p:sp>
        <p:nvSpPr>
          <p:cNvPr id="5" name="OFF_institute"/>
          <p:cNvSpPr>
            <a:spLocks noGrp="1"/>
          </p:cNvSpPr>
          <p:nvPr>
            <p:ph type="ftr" sz="quarter" idx="3"/>
          </p:nvPr>
        </p:nvSpPr>
        <p:spPr>
          <a:xfrm>
            <a:off x="6915600" y="6376129"/>
            <a:ext cx="2240432" cy="180000"/>
          </a:xfrm>
          <a:prstGeom prst="rect">
            <a:avLst/>
          </a:prstGeom>
        </p:spPr>
        <p:txBody>
          <a:bodyPr vert="horz" lIns="0" tIns="0" rIns="0" bIns="0" rtlCol="0" anchor="t" anchorCtr="0">
            <a:noAutofit/>
          </a:bodyPr>
          <a:lstStyle>
            <a:lvl1pPr algn="r">
              <a:defRPr sz="1000" b="0" cap="none" baseline="0">
                <a:solidFill>
                  <a:schemeClr val="tx1"/>
                </a:solidFill>
              </a:defRPr>
            </a:lvl1pPr>
          </a:lstStyle>
          <a:p>
            <a:endParaRPr lang="en-GB" dirty="0"/>
          </a:p>
        </p:txBody>
      </p:sp>
      <p:sp>
        <p:nvSpPr>
          <p:cNvPr id="16" name="Rectangle 15">
            <a:extLst>
              <a:ext uri="{FF2B5EF4-FFF2-40B4-BE49-F238E27FC236}">
                <a16:creationId xmlns:a16="http://schemas.microsoft.com/office/drawing/2014/main" id="{D9C3F3D4-B958-489D-8401-2859D15536DE}"/>
              </a:ext>
            </a:extLst>
          </p:cNvPr>
          <p:cNvSpPr/>
          <p:nvPr userDrawn="1"/>
        </p:nvSpPr>
        <p:spPr>
          <a:xfrm rot="5400000">
            <a:off x="11480800" y="721379"/>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17" name="Rectangle 16">
            <a:extLst>
              <a:ext uri="{FF2B5EF4-FFF2-40B4-BE49-F238E27FC236}">
                <a16:creationId xmlns:a16="http://schemas.microsoft.com/office/drawing/2014/main" id="{EDAD2A31-35D3-4D5D-AA2D-C72C49CA7FB0}"/>
              </a:ext>
            </a:extLst>
          </p:cNvPr>
          <p:cNvSpPr/>
          <p:nvPr userDrawn="1"/>
        </p:nvSpPr>
        <p:spPr>
          <a:xfrm rot="5400000">
            <a:off x="11482792" y="2027544"/>
            <a:ext cx="914400" cy="3765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l"/>
            <a:r>
              <a:rPr lang="en-GB" sz="1100" b="1" noProof="1">
                <a:solidFill>
                  <a:schemeClr val="tx1"/>
                </a:solidFill>
              </a:rPr>
              <a:t>#sdudk</a:t>
            </a:r>
            <a:endParaRPr lang="en-GB"/>
          </a:p>
        </p:txBody>
      </p:sp>
      <p:sp>
        <p:nvSpPr>
          <p:cNvPr id="15" name="Date Placeholder 14">
            <a:extLst>
              <a:ext uri="{FF2B5EF4-FFF2-40B4-BE49-F238E27FC236}">
                <a16:creationId xmlns:a16="http://schemas.microsoft.com/office/drawing/2014/main" id="{A56ADEC3-98E1-4CEA-9AF5-46F4CDD2FA7D}"/>
              </a:ext>
            </a:extLst>
          </p:cNvPr>
          <p:cNvSpPr>
            <a:spLocks noGrp="1"/>
          </p:cNvSpPr>
          <p:nvPr>
            <p:ph type="dt" sz="half" idx="2"/>
          </p:nvPr>
        </p:nvSpPr>
        <p:spPr>
          <a:xfrm>
            <a:off x="0" y="6912000"/>
            <a:ext cx="0" cy="0"/>
          </a:xfrm>
          <a:prstGeom prst="rect">
            <a:avLst/>
          </a:prstGeom>
        </p:spPr>
        <p:txBody>
          <a:bodyPr vert="horz" lIns="91440" tIns="45720" rIns="91440" bIns="45720" rtlCol="0" anchor="ctr"/>
          <a:lstStyle>
            <a:lvl1pPr algn="l">
              <a:defRPr sz="100">
                <a:noFill/>
              </a:defRPr>
            </a:lvl1pPr>
          </a:lstStyle>
          <a:p>
            <a:fld id="{F1A13B18-F5ED-4611-8DBB-F05123AFBA22}" type="datetimeFigureOut">
              <a:rPr lang="en-GB" smtClean="0"/>
              <a:pPr/>
              <a:t>18/09/2024</a:t>
            </a:fld>
            <a:endParaRPr lang="en-GB" dirty="0"/>
          </a:p>
        </p:txBody>
      </p:sp>
      <p:pic>
        <p:nvPicPr>
          <p:cNvPr id="25" name="Logo black">
            <a:extLst>
              <a:ext uri="{FF2B5EF4-FFF2-40B4-BE49-F238E27FC236}">
                <a16:creationId xmlns:a16="http://schemas.microsoft.com/office/drawing/2014/main" id="{860AC4C2-E6D6-4DCE-950A-C298C0AE9B8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03346" y="6294893"/>
            <a:ext cx="784800" cy="211840"/>
          </a:xfrm>
          <a:prstGeom prst="rect">
            <a:avLst/>
          </a:prstGeom>
        </p:spPr>
      </p:pic>
      <p:cxnSp>
        <p:nvCxnSpPr>
          <p:cNvPr id="27" name="Straight Connector 26">
            <a:extLst>
              <a:ext uri="{FF2B5EF4-FFF2-40B4-BE49-F238E27FC236}">
                <a16:creationId xmlns:a16="http://schemas.microsoft.com/office/drawing/2014/main" id="{C6C4C210-3CAD-4E96-8F10-9CD4863FC9B7}"/>
              </a:ext>
            </a:extLst>
          </p:cNvPr>
          <p:cNvCxnSpPr>
            <a:cxnSpLocks/>
          </p:cNvCxnSpPr>
          <p:nvPr userDrawn="1"/>
        </p:nvCxnSpPr>
        <p:spPr>
          <a:xfrm>
            <a:off x="410400" y="715665"/>
            <a:ext cx="6992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date" descr="{&quot;templafy&quot;:{&quot;id&quot;:&quot;d572fa25-8edd-43b8-9b55-27d872b6b1fc&quot;}}" title="Form.Date">
            <a:extLst>
              <a:ext uri="{FF2B5EF4-FFF2-40B4-BE49-F238E27FC236}">
                <a16:creationId xmlns:a16="http://schemas.microsoft.com/office/drawing/2014/main" id="{8A346F21-C2D9-45A4-B26D-7DDC2CEB9FB7}"/>
              </a:ext>
            </a:extLst>
          </p:cNvPr>
          <p:cNvSpPr/>
          <p:nvPr userDrawn="1"/>
        </p:nvSpPr>
        <p:spPr>
          <a:xfrm>
            <a:off x="9156032" y="6349384"/>
            <a:ext cx="2624806" cy="180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GB" sz="1200" b="0" dirty="0">
                <a:solidFill>
                  <a:schemeClr val="tx1"/>
                </a:solidFill>
              </a:rPr>
              <a:t>September 2020</a:t>
            </a:r>
          </a:p>
        </p:txBody>
      </p:sp>
      <p:sp>
        <p:nvSpPr>
          <p:cNvPr id="6" name="Slide Number Placeholder 5"/>
          <p:cNvSpPr>
            <a:spLocks noGrp="1"/>
          </p:cNvSpPr>
          <p:nvPr>
            <p:ph type="sldNum" sz="quarter" idx="4"/>
          </p:nvPr>
        </p:nvSpPr>
        <p:spPr>
          <a:xfrm>
            <a:off x="0" y="6912000"/>
            <a:ext cx="0" cy="0"/>
          </a:xfrm>
          <a:prstGeom prst="rect">
            <a:avLst/>
          </a:prstGeom>
        </p:spPr>
        <p:txBody>
          <a:bodyPr vert="horz" lIns="0" tIns="0" rIns="0" bIns="0" rtlCol="0" anchor="t" anchorCtr="0">
            <a:noAutofit/>
          </a:bodyPr>
          <a:lstStyle>
            <a:lvl1pPr algn="ctr">
              <a:defRPr sz="100">
                <a:noFill/>
              </a:defRPr>
            </a:lvl1pPr>
          </a:lstStyle>
          <a:p>
            <a:fld id="{45D37B1E-C366-494F-A587-962AD9AABC83}" type="slidenum">
              <a:rPr lang="en-GB" smtClean="0"/>
              <a:pPr/>
              <a:t>‹nr.›</a:t>
            </a:fld>
            <a:endParaRPr lang="en-GB" dirty="0"/>
          </a:p>
        </p:txBody>
      </p:sp>
      <p:sp>
        <p:nvSpPr>
          <p:cNvPr id="18" name="Date Placeholder 14">
            <a:extLst>
              <a:ext uri="{FF2B5EF4-FFF2-40B4-BE49-F238E27FC236}">
                <a16:creationId xmlns:a16="http://schemas.microsoft.com/office/drawing/2014/main" id="{7DF98717-AAEA-4E2B-96B8-AAAFF896C0EA}"/>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A13B18-F5ED-4611-8DBB-F05123AFBA22}" type="datetimeFigureOut">
              <a:rPr lang="en-GB" smtClean="0"/>
              <a:pPr/>
              <a:t>18/09/2024</a:t>
            </a:fld>
            <a:endParaRPr lang="en-GB" dirty="0"/>
          </a:p>
        </p:txBody>
      </p:sp>
      <p:sp>
        <p:nvSpPr>
          <p:cNvPr id="13" name="text" descr="{&quot;templafy&quot;:{&quot;id&quot;:&quot;bbb50dc8-a7c0-4554-930d-663460fed123&quot;}}" title="UserProfile.Institut.InstituteDCU_{{DocumentLanguage}}">
            <a:extLst>
              <a:ext uri="{FF2B5EF4-FFF2-40B4-BE49-F238E27FC236}">
                <a16:creationId xmlns:a16="http://schemas.microsoft.com/office/drawing/2014/main" id="{125E96D5-3BB9-422E-861E-C7C7A150AD68}"/>
              </a:ext>
            </a:extLst>
          </p:cNvPr>
          <p:cNvSpPr txBox="1">
            <a:spLocks/>
          </p:cNvSpPr>
          <p:nvPr userDrawn="1"/>
        </p:nvSpPr>
        <p:spPr>
          <a:xfrm>
            <a:off x="411163" y="450893"/>
            <a:ext cx="5684837" cy="284778"/>
          </a:xfrm>
          <a:prstGeom prst="rect">
            <a:avLst/>
          </a:prstGeom>
          <a:noFill/>
        </p:spPr>
        <p:txBody>
          <a:bodyPr wrap="square" lIns="10800" tIns="0" rIns="0" bIns="90000" anchor="b" anchorCtr="0">
            <a:sp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The Maersk Mc-Kinney Moller Institute</a:t>
            </a: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0" r:id="rId3"/>
    <p:sldLayoutId id="2147483688" r:id="rId4"/>
    <p:sldLayoutId id="2147483690" r:id="rId5"/>
    <p:sldLayoutId id="2147483686" r:id="rId6"/>
    <p:sldLayoutId id="2147483692" r:id="rId7"/>
    <p:sldLayoutId id="2147483682" r:id="rId8"/>
    <p:sldLayoutId id="2147483689" r:id="rId9"/>
    <p:sldLayoutId id="2147483676" r:id="rId10"/>
    <p:sldLayoutId id="2147483654" r:id="rId11"/>
    <p:sldLayoutId id="2147483685" r:id="rId12"/>
    <p:sldLayoutId id="2147483691" r:id="rId13"/>
    <p:sldLayoutId id="2147483662" r:id="rId14"/>
  </p:sldLayoutIdLst>
  <p:hf hdr="0"/>
  <p:txStyles>
    <p:titleStyle>
      <a:lvl1pPr algn="l" defTabSz="914400" rtl="0" eaLnBrk="1" latinLnBrk="0" hangingPunct="1">
        <a:lnSpc>
          <a:spcPct val="97000"/>
        </a:lnSpc>
        <a:spcBef>
          <a:spcPct val="0"/>
        </a:spcBef>
        <a:buNone/>
        <a:tabLst>
          <a:tab pos="1438275" algn="l"/>
        </a:tabLst>
        <a:defRPr sz="3600" b="1" kern="1200">
          <a:solidFill>
            <a:schemeClr val="tx1"/>
          </a:solidFill>
          <a:latin typeface="+mj-lt"/>
          <a:ea typeface="+mj-ea"/>
          <a:cs typeface="+mj-cs"/>
        </a:defRPr>
      </a:lvl1pPr>
    </p:titleStyle>
    <p:body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85" userDrawn="1">
          <p15:clr>
            <a:srgbClr val="F26B43"/>
          </p15:clr>
        </p15:guide>
        <p15:guide id="4" orient="horz" pos="1071" userDrawn="1">
          <p15:clr>
            <a:srgbClr val="F26B43"/>
          </p15:clr>
        </p15:guide>
        <p15:guide id="5" pos="259" userDrawn="1">
          <p15:clr>
            <a:srgbClr val="F26B43"/>
          </p15:clr>
        </p15:guide>
        <p15:guide id="6" pos="7421" userDrawn="1">
          <p15:clr>
            <a:srgbClr val="F26B43"/>
          </p15:clr>
        </p15:guide>
        <p15:guide id="7" orient="horz" pos="1253" userDrawn="1">
          <p15:clr>
            <a:srgbClr val="F26B43"/>
          </p15:clr>
        </p15:guide>
        <p15:guide id="8" orient="horz" pos="3680" userDrawn="1">
          <p15:clr>
            <a:srgbClr val="F26B43"/>
          </p15:clr>
        </p15:guide>
        <p15:guide id="9" orient="horz" pos="3916" userDrawn="1">
          <p15:clr>
            <a:srgbClr val="F26B43"/>
          </p15:clr>
        </p15:guide>
        <p15:guide id="10" orient="horz" pos="4094" userDrawn="1">
          <p15:clr>
            <a:srgbClr val="F26B43"/>
          </p15:clr>
        </p15:guide>
        <p15:guide id="11" pos="54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customXml" Target="../../customXml/item19.xml"/><Relationship Id="rId1" Type="http://schemas.openxmlformats.org/officeDocument/2006/relationships/customXml" Target="../../customXml/item8.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customXml" Target="../../customXml/item30.xml"/><Relationship Id="rId1" Type="http://schemas.openxmlformats.org/officeDocument/2006/relationships/customXml" Target="../../customXml/item9.xml"/><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slidenummer 7"/>
          <p:cNvSpPr>
            <a:spLocks noGrp="1"/>
          </p:cNvSpPr>
          <p:nvPr>
            <p:ph type="sldNum" sz="quarter" idx="4294967295"/>
          </p:nvPr>
        </p:nvSpPr>
        <p:spPr>
          <a:xfrm>
            <a:off x="0" y="6912000"/>
            <a:ext cx="0" cy="0"/>
          </a:xfrm>
        </p:spPr>
        <p:txBody>
          <a:bodyPr/>
          <a:lstStyle/>
          <a:p>
            <a:fld id="{45D37B1E-C366-494F-A587-962AD9AABC83}" type="slidenum">
              <a:rPr lang="en-GB"/>
              <a:pPr/>
              <a:t>1</a:t>
            </a:fld>
            <a:endParaRPr lang="en-GB" dirty="0"/>
          </a:p>
        </p:txBody>
      </p:sp>
      <p:pic>
        <p:nvPicPr>
          <p:cNvPr id="1026" name="Picture 2" descr="Billede">
            <a:extLst>
              <a:ext uri="{FF2B5EF4-FFF2-40B4-BE49-F238E27FC236}">
                <a16:creationId xmlns:a16="http://schemas.microsoft.com/office/drawing/2014/main" id="{EFE08F1B-D6D8-7E3D-1FF3-2A0D10C37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8" y="0"/>
            <a:ext cx="11998325" cy="6858000"/>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tags r:id="rId3"/>
    </p:custDataLst>
    <p:extLst>
      <p:ext uri="{BB962C8B-B14F-4D97-AF65-F5344CB8AC3E}">
        <p14:creationId xmlns:p14="http://schemas.microsoft.com/office/powerpoint/2010/main" val="15050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7035970" cy="1202160"/>
          </a:xfrm>
        </p:spPr>
        <p:txBody>
          <a:bodyPr/>
          <a:lstStyle/>
          <a:p>
            <a:r>
              <a:rPr lang="da-DK" dirty="0"/>
              <a:t>Basic Setup and Configuration</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7" y="1600253"/>
            <a:ext cx="6155732" cy="596819"/>
          </a:xfrm>
        </p:spPr>
        <p:txBody>
          <a:bodyPr>
            <a:normAutofit fontScale="92500"/>
          </a:bodyPr>
          <a:lstStyle/>
          <a:p>
            <a:pPr marL="0" indent="0">
              <a:buNone/>
            </a:pPr>
            <a:r>
              <a:rPr lang="en-GB" b="0" i="0" dirty="0">
                <a:solidFill>
                  <a:srgbClr val="374151"/>
                </a:solidFill>
                <a:effectLst/>
              </a:rPr>
              <a:t>Once you have Node.js installed, you'll need to set up your development environment and configure your project to work with Node.js.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10</a:t>
            </a:fld>
            <a:endParaRPr lang="en-GB" dirty="0"/>
          </a:p>
        </p:txBody>
      </p:sp>
      <p:sp>
        <p:nvSpPr>
          <p:cNvPr id="5" name="Pladsholder til indhold 2">
            <a:extLst>
              <a:ext uri="{FF2B5EF4-FFF2-40B4-BE49-F238E27FC236}">
                <a16:creationId xmlns:a16="http://schemas.microsoft.com/office/drawing/2014/main" id="{1458906E-9A13-1177-409A-C6F65F1D9D2A}"/>
              </a:ext>
            </a:extLst>
          </p:cNvPr>
          <p:cNvSpPr txBox="1">
            <a:spLocks/>
          </p:cNvSpPr>
          <p:nvPr/>
        </p:nvSpPr>
        <p:spPr>
          <a:xfrm>
            <a:off x="414696" y="2341006"/>
            <a:ext cx="6155732" cy="2561033"/>
          </a:xfrm>
          <a:prstGeom prst="rect">
            <a:avLst/>
          </a:prstGeom>
        </p:spPr>
        <p:txBody>
          <a:bodyPr vert="horz" lIns="0" tIns="0" rIns="0" bIns="0" rtlCol="0">
            <a:normAutofit fontScale="92500"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r>
              <a:rPr lang="en-GB" dirty="0">
                <a:solidFill>
                  <a:srgbClr val="374151"/>
                </a:solidFill>
              </a:rPr>
              <a:t>Create a new directory for your project, and navigate to that directory in a command prompt or terminal window.</a:t>
            </a:r>
          </a:p>
          <a:p>
            <a:pPr marL="342900" indent="-342900">
              <a:buFont typeface="+mj-lt"/>
              <a:buAutoNum type="arabicPeriod"/>
            </a:pPr>
            <a:r>
              <a:rPr lang="en-GB" dirty="0">
                <a:solidFill>
                  <a:srgbClr val="374151"/>
                </a:solidFill>
              </a:rPr>
              <a:t>Initialize a new Node.js project by running the command "</a:t>
            </a:r>
            <a:r>
              <a:rPr lang="en-GB" dirty="0" err="1">
                <a:solidFill>
                  <a:srgbClr val="374151"/>
                </a:solidFill>
              </a:rPr>
              <a:t>npm</a:t>
            </a:r>
            <a:r>
              <a:rPr lang="en-GB" dirty="0">
                <a:solidFill>
                  <a:srgbClr val="374151"/>
                </a:solidFill>
              </a:rPr>
              <a:t> </a:t>
            </a:r>
            <a:r>
              <a:rPr lang="en-GB" dirty="0" err="1">
                <a:solidFill>
                  <a:srgbClr val="374151"/>
                </a:solidFill>
              </a:rPr>
              <a:t>init</a:t>
            </a:r>
            <a:r>
              <a:rPr lang="en-GB" dirty="0">
                <a:solidFill>
                  <a:srgbClr val="374151"/>
                </a:solidFill>
              </a:rPr>
              <a:t>" and following the on-screen prompts to set up your project details and dependencies.</a:t>
            </a:r>
          </a:p>
          <a:p>
            <a:pPr marL="342900" indent="-342900">
              <a:buFont typeface="+mj-lt"/>
              <a:buAutoNum type="arabicPeriod"/>
            </a:pPr>
            <a:r>
              <a:rPr lang="en-GB" dirty="0">
                <a:solidFill>
                  <a:srgbClr val="374151"/>
                </a:solidFill>
              </a:rPr>
              <a:t>Install any necessary packages or modules by running the command "</a:t>
            </a:r>
            <a:r>
              <a:rPr lang="en-GB" dirty="0" err="1">
                <a:solidFill>
                  <a:srgbClr val="374151"/>
                </a:solidFill>
              </a:rPr>
              <a:t>npm</a:t>
            </a:r>
            <a:r>
              <a:rPr lang="en-GB" dirty="0">
                <a:solidFill>
                  <a:srgbClr val="374151"/>
                </a:solidFill>
              </a:rPr>
              <a:t> install &lt;package-name&gt;".</a:t>
            </a:r>
          </a:p>
          <a:p>
            <a:pPr marL="342900" indent="-342900">
              <a:buFont typeface="+mj-lt"/>
              <a:buAutoNum type="arabicPeriod"/>
            </a:pPr>
            <a:r>
              <a:rPr lang="en-GB" dirty="0">
                <a:solidFill>
                  <a:srgbClr val="374151"/>
                </a:solidFill>
              </a:rPr>
              <a:t>Create a new JavaScript file for your project, and write your Node.js code in that file.</a:t>
            </a:r>
          </a:p>
          <a:p>
            <a:pPr marL="342900" indent="-342900">
              <a:buFont typeface="+mj-lt"/>
              <a:buAutoNum type="arabicPeriod"/>
            </a:pPr>
            <a:r>
              <a:rPr lang="en-GB" dirty="0">
                <a:solidFill>
                  <a:srgbClr val="374151"/>
                </a:solidFill>
              </a:rPr>
              <a:t>Test your project by running the command "node &lt;filename&gt;.</a:t>
            </a:r>
            <a:r>
              <a:rPr lang="en-GB" dirty="0" err="1">
                <a:solidFill>
                  <a:srgbClr val="374151"/>
                </a:solidFill>
              </a:rPr>
              <a:t>js</a:t>
            </a:r>
            <a:r>
              <a:rPr lang="en-GB" dirty="0">
                <a:solidFill>
                  <a:srgbClr val="374151"/>
                </a:solidFill>
              </a:rPr>
              <a:t>" to execute your Node.js code.</a:t>
            </a:r>
          </a:p>
        </p:txBody>
      </p:sp>
      <p:sp>
        <p:nvSpPr>
          <p:cNvPr id="7" name="Pladsholder til indhold 2">
            <a:extLst>
              <a:ext uri="{FF2B5EF4-FFF2-40B4-BE49-F238E27FC236}">
                <a16:creationId xmlns:a16="http://schemas.microsoft.com/office/drawing/2014/main" id="{6923C57D-90DA-6184-5876-FAF8D2D87957}"/>
              </a:ext>
            </a:extLst>
          </p:cNvPr>
          <p:cNvSpPr txBox="1">
            <a:spLocks/>
          </p:cNvSpPr>
          <p:nvPr/>
        </p:nvSpPr>
        <p:spPr>
          <a:xfrm>
            <a:off x="414696" y="5359399"/>
            <a:ext cx="6290903" cy="719667"/>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b="1" dirty="0">
                <a:solidFill>
                  <a:srgbClr val="374151"/>
                </a:solidFill>
              </a:rPr>
              <a:t>Note</a:t>
            </a:r>
            <a:r>
              <a:rPr lang="en-GB" dirty="0">
                <a:solidFill>
                  <a:srgbClr val="374151"/>
                </a:solidFill>
              </a:rPr>
              <a:t>: I strongly advice that you use Visual Studio Code for Node.js development as it has native support for it.</a:t>
            </a:r>
          </a:p>
        </p:txBody>
      </p:sp>
      <p:pic>
        <p:nvPicPr>
          <p:cNvPr id="8" name="Picture 7">
            <a:extLst>
              <a:ext uri="{FF2B5EF4-FFF2-40B4-BE49-F238E27FC236}">
                <a16:creationId xmlns:a16="http://schemas.microsoft.com/office/drawing/2014/main" id="{D7D51BB4-916F-37B1-691B-451EDDA93E35}"/>
              </a:ext>
            </a:extLst>
          </p:cNvPr>
          <p:cNvPicPr>
            <a:picLocks noChangeAspect="1"/>
          </p:cNvPicPr>
          <p:nvPr/>
        </p:nvPicPr>
        <p:blipFill>
          <a:blip r:embed="rId2"/>
          <a:stretch>
            <a:fillRect/>
          </a:stretch>
        </p:blipFill>
        <p:spPr>
          <a:xfrm>
            <a:off x="6830037" y="0"/>
            <a:ext cx="5361963" cy="6858000"/>
          </a:xfrm>
          <a:prstGeom prst="rect">
            <a:avLst/>
          </a:prstGeom>
        </p:spPr>
      </p:pic>
      <p:sp>
        <p:nvSpPr>
          <p:cNvPr id="9" name="Oval 8">
            <a:extLst>
              <a:ext uri="{FF2B5EF4-FFF2-40B4-BE49-F238E27FC236}">
                <a16:creationId xmlns:a16="http://schemas.microsoft.com/office/drawing/2014/main" id="{8B5C4A00-68B8-DB94-5093-B76CBC913A7B}"/>
              </a:ext>
            </a:extLst>
          </p:cNvPr>
          <p:cNvSpPr/>
          <p:nvPr/>
        </p:nvSpPr>
        <p:spPr>
          <a:xfrm>
            <a:off x="7374467" y="2853267"/>
            <a:ext cx="2370666" cy="1363133"/>
          </a:xfrm>
          <a:custGeom>
            <a:avLst/>
            <a:gdLst>
              <a:gd name="connsiteX0" fmla="*/ 0 w 2370666"/>
              <a:gd name="connsiteY0" fmla="*/ 681567 h 1363133"/>
              <a:gd name="connsiteX1" fmla="*/ 1185333 w 2370666"/>
              <a:gd name="connsiteY1" fmla="*/ 0 h 1363133"/>
              <a:gd name="connsiteX2" fmla="*/ 2370666 w 2370666"/>
              <a:gd name="connsiteY2" fmla="*/ 681567 h 1363133"/>
              <a:gd name="connsiteX3" fmla="*/ 1185333 w 2370666"/>
              <a:gd name="connsiteY3" fmla="*/ 1363134 h 1363133"/>
              <a:gd name="connsiteX4" fmla="*/ 0 w 2370666"/>
              <a:gd name="connsiteY4" fmla="*/ 681567 h 136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666" h="1363133" extrusionOk="0">
                <a:moveTo>
                  <a:pt x="0" y="681567"/>
                </a:moveTo>
                <a:cubicBezTo>
                  <a:pt x="-10819" y="298475"/>
                  <a:pt x="432577" y="36824"/>
                  <a:pt x="1185333" y="0"/>
                </a:cubicBezTo>
                <a:cubicBezTo>
                  <a:pt x="1906090" y="13919"/>
                  <a:pt x="2326242" y="306561"/>
                  <a:pt x="2370666" y="681567"/>
                </a:cubicBezTo>
                <a:cubicBezTo>
                  <a:pt x="2336278" y="1091568"/>
                  <a:pt x="1824287" y="1449841"/>
                  <a:pt x="1185333" y="1363134"/>
                </a:cubicBezTo>
                <a:cubicBezTo>
                  <a:pt x="510563" y="1352121"/>
                  <a:pt x="32115" y="1073331"/>
                  <a:pt x="0" y="681567"/>
                </a:cubicBezTo>
                <a:close/>
              </a:path>
            </a:pathLst>
          </a:custGeom>
          <a:noFill/>
          <a:ln w="76200">
            <a:solidFill>
              <a:schemeClr val="accent3">
                <a:lumMod val="7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Tree>
    <p:extLst>
      <p:ext uri="{BB962C8B-B14F-4D97-AF65-F5344CB8AC3E}">
        <p14:creationId xmlns:p14="http://schemas.microsoft.com/office/powerpoint/2010/main" val="1803048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210627"/>
          </a:xfrm>
        </p:spPr>
        <p:txBody>
          <a:bodyPr/>
          <a:lstStyle/>
          <a:p>
            <a:r>
              <a:rPr lang="da-DK" dirty="0"/>
              <a:t>Building a Simple </a:t>
            </a:r>
            <a:r>
              <a:rPr lang="da-DK" dirty="0" err="1"/>
              <a:t>Node.js</a:t>
            </a:r>
            <a:r>
              <a:rPr lang="da-DK" dirty="0"/>
              <a:t> Application</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6" y="2209799"/>
            <a:ext cx="5206876" cy="3852862"/>
          </a:xfrm>
        </p:spPr>
        <p:txBody>
          <a:bodyPr>
            <a:normAutofit/>
          </a:bodyPr>
          <a:lstStyle/>
          <a:p>
            <a:pPr marL="0" indent="0">
              <a:buNone/>
            </a:pPr>
            <a:r>
              <a:rPr lang="en-GB" b="0" i="0" dirty="0">
                <a:solidFill>
                  <a:srgbClr val="374151"/>
                </a:solidFill>
                <a:effectLst/>
              </a:rPr>
              <a:t>Now that you have Node.js installed and your project set up, you're ready to start building your first Node.js application.</a:t>
            </a:r>
          </a:p>
          <a:p>
            <a:pPr marL="0" indent="0">
              <a:buNone/>
            </a:pPr>
            <a:endParaRPr lang="da-DK" dirty="0"/>
          </a:p>
          <a:p>
            <a:pPr algn="l">
              <a:buFont typeface="Arial" panose="020B0604020202020204" pitchFamily="34" charset="0"/>
              <a:buChar char="•"/>
            </a:pPr>
            <a:r>
              <a:rPr lang="en-GB" b="0" i="0" dirty="0">
                <a:solidFill>
                  <a:srgbClr val="374151"/>
                </a:solidFill>
                <a:effectLst/>
              </a:rPr>
              <a:t>Create a new JavaScript file for your application, and add the example code to it</a:t>
            </a:r>
          </a:p>
          <a:p>
            <a:pPr algn="l">
              <a:buFont typeface="Arial" panose="020B0604020202020204" pitchFamily="34" charset="0"/>
              <a:buChar char="•"/>
            </a:pPr>
            <a:r>
              <a:rPr lang="en-GB" b="0" i="0" dirty="0">
                <a:solidFill>
                  <a:srgbClr val="374151"/>
                </a:solidFill>
                <a:effectLst/>
              </a:rPr>
              <a:t>Save the file as "</a:t>
            </a:r>
            <a:r>
              <a:rPr lang="en-GB" b="0" i="0" dirty="0" err="1">
                <a:solidFill>
                  <a:srgbClr val="374151"/>
                </a:solidFill>
                <a:effectLst/>
              </a:rPr>
              <a:t>app.js</a:t>
            </a:r>
            <a:r>
              <a:rPr lang="en-GB" b="0" i="0" dirty="0">
                <a:solidFill>
                  <a:srgbClr val="374151"/>
                </a:solidFill>
                <a:effectLst/>
              </a:rPr>
              <a:t>" or another filename of your choice.</a:t>
            </a:r>
          </a:p>
          <a:p>
            <a:pPr algn="l">
              <a:buFont typeface="Arial" panose="020B0604020202020204" pitchFamily="34" charset="0"/>
              <a:buChar char="•"/>
            </a:pPr>
            <a:r>
              <a:rPr lang="en-GB" b="0" i="0" dirty="0">
                <a:solidFill>
                  <a:srgbClr val="374151"/>
                </a:solidFill>
                <a:effectLst/>
              </a:rPr>
              <a:t>Run the command "node </a:t>
            </a:r>
            <a:r>
              <a:rPr lang="en-GB" b="0" i="0" dirty="0" err="1">
                <a:solidFill>
                  <a:srgbClr val="374151"/>
                </a:solidFill>
                <a:effectLst/>
              </a:rPr>
              <a:t>app.js</a:t>
            </a:r>
            <a:r>
              <a:rPr lang="en-GB" b="0" i="0" dirty="0">
                <a:solidFill>
                  <a:srgbClr val="374151"/>
                </a:solidFill>
                <a:effectLst/>
              </a:rPr>
              <a:t>" in a command prompt or terminal window to start the server.</a:t>
            </a:r>
          </a:p>
          <a:p>
            <a:pPr algn="l">
              <a:buFont typeface="Arial" panose="020B0604020202020204" pitchFamily="34" charset="0"/>
              <a:buChar char="•"/>
            </a:pPr>
            <a:r>
              <a:rPr lang="en-GB" b="0" i="0" dirty="0">
                <a:solidFill>
                  <a:srgbClr val="374151"/>
                </a:solidFill>
                <a:effectLst/>
              </a:rPr>
              <a:t>Open a web browser and navigate to "http://localhost:3000/" to view your application in action.</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11</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2209799"/>
            <a:ext cx="5804232" cy="2677656"/>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http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'http'</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server</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http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createServer</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setHeader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'Content-Type'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'text/plain’</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'Hello, World!'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server</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 http://localhost:3000/'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19279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err="1"/>
              <a:t>Responding</a:t>
            </a:r>
            <a:r>
              <a:rPr lang="da-DK" dirty="0"/>
              <a:t> to a HTTP </a:t>
            </a:r>
            <a:r>
              <a:rPr lang="da-DK" dirty="0" err="1"/>
              <a:t>Request</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3069203"/>
            <a:ext cx="5342637" cy="3043730"/>
          </a:xfrm>
        </p:spPr>
        <p:txBody>
          <a:bodyPr>
            <a:normAutofit lnSpcReduction="10000"/>
          </a:bodyPr>
          <a:lstStyle/>
          <a:p>
            <a:pPr algn="l">
              <a:buFont typeface="Arial" panose="020B0604020202020204" pitchFamily="34" charset="0"/>
              <a:buChar char="•"/>
            </a:pPr>
            <a:r>
              <a:rPr lang="en-GB" b="0" i="0" dirty="0">
                <a:solidFill>
                  <a:srgbClr val="374151"/>
                </a:solidFill>
                <a:effectLst/>
              </a:rPr>
              <a:t>The request object contains information about the incoming HTTP request, such as the request method, URL, and headers.</a:t>
            </a:r>
          </a:p>
          <a:p>
            <a:pPr algn="l">
              <a:buFont typeface="Arial" panose="020B0604020202020204" pitchFamily="34" charset="0"/>
              <a:buChar char="•"/>
            </a:pPr>
            <a:r>
              <a:rPr lang="en-GB" b="0" i="0" dirty="0">
                <a:solidFill>
                  <a:srgbClr val="374151"/>
                </a:solidFill>
                <a:effectLst/>
              </a:rPr>
              <a:t>The response object is used to send back a response to the client, and typically includes a status code, headers, and the response body.</a:t>
            </a:r>
          </a:p>
          <a:p>
            <a:pPr algn="l">
              <a:buFont typeface="Arial" panose="020B0604020202020204" pitchFamily="34" charset="0"/>
              <a:buChar char="•"/>
            </a:pPr>
            <a:r>
              <a:rPr lang="en-GB" b="0" i="0" dirty="0">
                <a:solidFill>
                  <a:srgbClr val="374151"/>
                </a:solidFill>
                <a:effectLst/>
              </a:rPr>
              <a:t>We can use the http module's </a:t>
            </a:r>
            <a:r>
              <a:rPr lang="en-GB" b="0" i="0" dirty="0" err="1">
                <a:solidFill>
                  <a:srgbClr val="374151"/>
                </a:solidFill>
                <a:effectLst/>
              </a:rPr>
              <a:t>createServer</a:t>
            </a:r>
            <a:r>
              <a:rPr lang="en-GB" b="0" i="0" dirty="0">
                <a:solidFill>
                  <a:srgbClr val="374151"/>
                </a:solidFill>
                <a:effectLst/>
              </a:rPr>
              <a:t> method to create a server that listens for incoming requests.</a:t>
            </a:r>
          </a:p>
          <a:p>
            <a:pPr algn="l">
              <a:buFont typeface="Arial" panose="020B0604020202020204" pitchFamily="34" charset="0"/>
              <a:buChar char="•"/>
            </a:pPr>
            <a:r>
              <a:rPr lang="en-GB" b="0" i="0" dirty="0">
                <a:solidFill>
                  <a:srgbClr val="374151"/>
                </a:solidFill>
                <a:effectLst/>
              </a:rPr>
              <a:t>The </a:t>
            </a:r>
            <a:r>
              <a:rPr lang="en-GB" b="0" i="0" dirty="0" err="1">
                <a:solidFill>
                  <a:srgbClr val="374151"/>
                </a:solidFill>
                <a:effectLst/>
              </a:rPr>
              <a:t>callback</a:t>
            </a:r>
            <a:r>
              <a:rPr lang="en-GB" b="0" i="0" dirty="0">
                <a:solidFill>
                  <a:srgbClr val="374151"/>
                </a:solidFill>
                <a:effectLst/>
              </a:rPr>
              <a:t> function we pass to </a:t>
            </a:r>
            <a:r>
              <a:rPr lang="en-GB" b="0" i="0" dirty="0" err="1">
                <a:solidFill>
                  <a:srgbClr val="374151"/>
                </a:solidFill>
                <a:effectLst/>
              </a:rPr>
              <a:t>createServer</a:t>
            </a:r>
            <a:r>
              <a:rPr lang="en-GB" b="0" i="0" dirty="0">
                <a:solidFill>
                  <a:srgbClr val="374151"/>
                </a:solidFill>
                <a:effectLst/>
              </a:rPr>
              <a:t> will be invoked every time the server receives a request.</a:t>
            </a:r>
          </a:p>
          <a:p>
            <a:pPr algn="l">
              <a:buFont typeface="Arial" panose="020B0604020202020204" pitchFamily="34" charset="0"/>
              <a:buChar char="•"/>
            </a:pPr>
            <a:r>
              <a:rPr lang="en-GB" b="0" i="0" dirty="0">
                <a:solidFill>
                  <a:srgbClr val="374151"/>
                </a:solidFill>
                <a:effectLst/>
              </a:rPr>
              <a:t>We can use the end method on the response object to send a plain text response to the client.</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12</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2209799"/>
            <a:ext cx="5804232" cy="2677656"/>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http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'http'</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server</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http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createServer</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setHeader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'Content-Type'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'text/plain’</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'Hello, World!'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server</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 http://localhost:3000/'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3" y="2116666"/>
            <a:ext cx="5342637" cy="1016001"/>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We can respond to an HTTP request by writing a </a:t>
            </a:r>
            <a:r>
              <a:rPr lang="en-GB" dirty="0" err="1">
                <a:solidFill>
                  <a:srgbClr val="374151"/>
                </a:solidFill>
              </a:rPr>
              <a:t>callback</a:t>
            </a:r>
            <a:r>
              <a:rPr lang="en-GB" dirty="0">
                <a:solidFill>
                  <a:srgbClr val="374151"/>
                </a:solidFill>
              </a:rPr>
              <a:t> function that takes in a request object and a response object.</a:t>
            </a:r>
          </a:p>
        </p:txBody>
      </p:sp>
    </p:spTree>
    <p:extLst>
      <p:ext uri="{BB962C8B-B14F-4D97-AF65-F5344CB8AC3E}">
        <p14:creationId xmlns:p14="http://schemas.microsoft.com/office/powerpoint/2010/main" val="111179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210627"/>
          </a:xfrm>
        </p:spPr>
        <p:txBody>
          <a:bodyPr/>
          <a:lstStyle/>
          <a:p>
            <a:r>
              <a:rPr lang="da-DK" dirty="0" err="1"/>
              <a:t>Disecting</a:t>
            </a:r>
            <a:r>
              <a:rPr lang="da-DK" dirty="0"/>
              <a:t> a Simple </a:t>
            </a:r>
            <a:r>
              <a:rPr lang="da-DK" dirty="0" err="1"/>
              <a:t>Node.js</a:t>
            </a:r>
            <a:r>
              <a:rPr lang="da-DK" dirty="0"/>
              <a:t> Application</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5" y="2209799"/>
            <a:ext cx="5342637" cy="4097868"/>
          </a:xfrm>
        </p:spPr>
        <p:txBody>
          <a:bodyPr>
            <a:normAutofit fontScale="85000" lnSpcReduction="20000"/>
          </a:bodyPr>
          <a:lstStyle/>
          <a:p>
            <a:pPr marL="0" indent="0">
              <a:buNone/>
            </a:pPr>
            <a:r>
              <a:rPr lang="en-GB" b="0" i="0" dirty="0">
                <a:solidFill>
                  <a:srgbClr val="374151"/>
                </a:solidFill>
                <a:effectLst/>
              </a:rPr>
              <a:t>This code creates a basic HTTP server using Node.js</a:t>
            </a:r>
          </a:p>
          <a:p>
            <a:pPr marL="0" indent="0">
              <a:buNone/>
            </a:pPr>
            <a:endParaRPr lang="da-DK" dirty="0"/>
          </a:p>
          <a:p>
            <a:pPr algn="l">
              <a:buFont typeface="Arial" panose="020B0604020202020204" pitchFamily="34" charset="0"/>
              <a:buChar char="•"/>
            </a:pPr>
            <a:r>
              <a:rPr lang="en-GB" b="0" i="0" dirty="0">
                <a:solidFill>
                  <a:srgbClr val="374151"/>
                </a:solidFill>
                <a:effectLst/>
              </a:rPr>
              <a:t>The first line of code imports the built-in "http" module, which provides functions and classes for working with HTTP servers and clients.</a:t>
            </a:r>
          </a:p>
          <a:p>
            <a:pPr algn="l">
              <a:buFont typeface="Arial" panose="020B0604020202020204" pitchFamily="34" charset="0"/>
              <a:buChar char="•"/>
            </a:pPr>
            <a:r>
              <a:rPr lang="en-GB" b="0" i="0" dirty="0">
                <a:solidFill>
                  <a:srgbClr val="374151"/>
                </a:solidFill>
                <a:effectLst/>
              </a:rPr>
              <a:t>The next line of code creates a new server object using the "</a:t>
            </a:r>
            <a:r>
              <a:rPr lang="en-GB" b="0" i="0" dirty="0" err="1">
                <a:solidFill>
                  <a:srgbClr val="374151"/>
                </a:solidFill>
                <a:effectLst/>
              </a:rPr>
              <a:t>createServer</a:t>
            </a:r>
            <a:r>
              <a:rPr lang="en-GB" b="0" i="0" dirty="0">
                <a:solidFill>
                  <a:srgbClr val="374151"/>
                </a:solidFill>
                <a:effectLst/>
              </a:rPr>
              <a:t>()" function provided by the "http" module. This function takes a single argument, which is a </a:t>
            </a:r>
            <a:r>
              <a:rPr lang="en-GB" b="0" i="0" dirty="0" err="1">
                <a:solidFill>
                  <a:srgbClr val="374151"/>
                </a:solidFill>
                <a:effectLst/>
              </a:rPr>
              <a:t>callback</a:t>
            </a:r>
            <a:r>
              <a:rPr lang="en-GB" b="0" i="0" dirty="0">
                <a:solidFill>
                  <a:srgbClr val="374151"/>
                </a:solidFill>
                <a:effectLst/>
              </a:rPr>
              <a:t> function that is executed each time a client makes a request to the server.</a:t>
            </a:r>
          </a:p>
          <a:p>
            <a:pPr algn="l">
              <a:buFont typeface="Arial" panose="020B0604020202020204" pitchFamily="34" charset="0"/>
              <a:buChar char="•"/>
            </a:pPr>
            <a:r>
              <a:rPr lang="en-GB" b="0" i="0" dirty="0">
                <a:solidFill>
                  <a:srgbClr val="374151"/>
                </a:solidFill>
                <a:effectLst/>
              </a:rPr>
              <a:t>The </a:t>
            </a:r>
            <a:r>
              <a:rPr lang="en-GB" b="0" i="0" dirty="0" err="1">
                <a:solidFill>
                  <a:srgbClr val="374151"/>
                </a:solidFill>
                <a:effectLst/>
              </a:rPr>
              <a:t>callback</a:t>
            </a:r>
            <a:r>
              <a:rPr lang="en-GB" b="0" i="0" dirty="0">
                <a:solidFill>
                  <a:srgbClr val="374151"/>
                </a:solidFill>
                <a:effectLst/>
              </a:rPr>
              <a:t> function takes two arguments: "</a:t>
            </a:r>
            <a:r>
              <a:rPr lang="en-GB" b="0" i="0" dirty="0" err="1">
                <a:solidFill>
                  <a:srgbClr val="374151"/>
                </a:solidFill>
                <a:effectLst/>
              </a:rPr>
              <a:t>req</a:t>
            </a:r>
            <a:r>
              <a:rPr lang="en-GB" b="0" i="0" dirty="0">
                <a:solidFill>
                  <a:srgbClr val="374151"/>
                </a:solidFill>
                <a:effectLst/>
              </a:rPr>
              <a:t>" and "res".</a:t>
            </a:r>
          </a:p>
          <a:p>
            <a:pPr lvl="1">
              <a:buFont typeface="Arial" panose="020B0604020202020204" pitchFamily="34" charset="0"/>
              <a:buChar char="•"/>
            </a:pPr>
            <a:r>
              <a:rPr lang="en-GB" b="0" i="0" dirty="0">
                <a:solidFill>
                  <a:srgbClr val="374151"/>
                </a:solidFill>
                <a:effectLst/>
              </a:rPr>
              <a:t>"</a:t>
            </a:r>
            <a:r>
              <a:rPr lang="en-GB" b="0" i="0" dirty="0" err="1">
                <a:solidFill>
                  <a:srgbClr val="374151"/>
                </a:solidFill>
                <a:effectLst/>
              </a:rPr>
              <a:t>req</a:t>
            </a:r>
            <a:r>
              <a:rPr lang="en-GB" b="0" i="0" dirty="0">
                <a:solidFill>
                  <a:srgbClr val="374151"/>
                </a:solidFill>
                <a:effectLst/>
              </a:rPr>
              <a:t>" is an object that represents the incoming request</a:t>
            </a:r>
          </a:p>
          <a:p>
            <a:pPr lvl="1">
              <a:buFont typeface="Arial" panose="020B0604020202020204" pitchFamily="34" charset="0"/>
              <a:buChar char="•"/>
            </a:pPr>
            <a:r>
              <a:rPr lang="en-GB" b="0" i="0" dirty="0">
                <a:solidFill>
                  <a:srgbClr val="374151"/>
                </a:solidFill>
                <a:effectLst/>
              </a:rPr>
              <a:t>"res" is an object that represents the server's response to the request.</a:t>
            </a:r>
          </a:p>
          <a:p>
            <a:pPr algn="l">
              <a:buFont typeface="Arial" panose="020B0604020202020204" pitchFamily="34" charset="0"/>
              <a:buChar char="•"/>
            </a:pPr>
            <a:r>
              <a:rPr lang="en-GB" b="0" i="0" dirty="0">
                <a:solidFill>
                  <a:srgbClr val="374151"/>
                </a:solidFill>
                <a:effectLst/>
              </a:rPr>
              <a:t>In this case, the </a:t>
            </a:r>
            <a:r>
              <a:rPr lang="en-GB" b="0" i="0" dirty="0" err="1">
                <a:solidFill>
                  <a:srgbClr val="374151"/>
                </a:solidFill>
                <a:effectLst/>
              </a:rPr>
              <a:t>callback</a:t>
            </a:r>
            <a:r>
              <a:rPr lang="en-GB" b="0" i="0" dirty="0">
                <a:solidFill>
                  <a:srgbClr val="374151"/>
                </a:solidFill>
                <a:effectLst/>
              </a:rPr>
              <a:t> function sets the HTTP status code of the response to 200 (success), sets the "Content-Type" header of the response to "text/plain", and sends the string "Hello, World!" as the body of the response using the "end()" method of the "res" object.</a:t>
            </a:r>
          </a:p>
          <a:p>
            <a:pPr algn="l">
              <a:buFont typeface="Arial" panose="020B0604020202020204" pitchFamily="34" charset="0"/>
              <a:buChar char="•"/>
            </a:pPr>
            <a:r>
              <a:rPr lang="en-GB" b="0" i="0" dirty="0">
                <a:solidFill>
                  <a:srgbClr val="374151"/>
                </a:solidFill>
                <a:effectLst/>
              </a:rPr>
              <a:t>Finally, the server object listens for incoming requests on port 3000 using the "listen()" method, and logs a message to the console when it starts running.</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13</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2209799"/>
            <a:ext cx="5804232" cy="2677656"/>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http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'http'</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server</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http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createServer</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setHeader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'Content-Type'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'text/plain’</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'Hello, World!'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server</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 http://localhost:3000/'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24161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a:t>The HTTP </a:t>
            </a:r>
            <a:r>
              <a:rPr lang="da-DK" dirty="0" err="1"/>
              <a:t>Module</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3725333"/>
            <a:ext cx="5342637" cy="2387600"/>
          </a:xfrm>
        </p:spPr>
        <p:txBody>
          <a:bodyPr>
            <a:normAutofit/>
          </a:bodyPr>
          <a:lstStyle/>
          <a:p>
            <a:pPr algn="l">
              <a:buFont typeface="Arial" panose="020B0604020202020204" pitchFamily="34" charset="0"/>
              <a:buChar char="•"/>
            </a:pPr>
            <a:r>
              <a:rPr lang="en-GB" b="0" i="0" dirty="0">
                <a:solidFill>
                  <a:srgbClr val="374151"/>
                </a:solidFill>
                <a:effectLst/>
              </a:rPr>
              <a:t>The HTTP module is built-in to Node.js, and does not require any external dependencies</a:t>
            </a:r>
          </a:p>
          <a:p>
            <a:pPr algn="l">
              <a:buFont typeface="Arial" panose="020B0604020202020204" pitchFamily="34" charset="0"/>
              <a:buChar char="•"/>
            </a:pPr>
            <a:r>
              <a:rPr lang="en-GB" b="0" i="0" dirty="0">
                <a:solidFill>
                  <a:srgbClr val="374151"/>
                </a:solidFill>
                <a:effectLst/>
              </a:rPr>
              <a:t>The HTTP module provides a way to create and manage HTTP server and client objects</a:t>
            </a:r>
          </a:p>
          <a:p>
            <a:pPr algn="l">
              <a:buFont typeface="Arial" panose="020B0604020202020204" pitchFamily="34" charset="0"/>
              <a:buChar char="•"/>
            </a:pPr>
            <a:r>
              <a:rPr lang="en-GB" b="0" i="0" dirty="0">
                <a:solidFill>
                  <a:srgbClr val="374151"/>
                </a:solidFill>
                <a:effectLst/>
              </a:rPr>
              <a:t>The HTTP module can be used for serving web pages, handling RESTful APIs, and more</a:t>
            </a:r>
          </a:p>
          <a:p>
            <a:pPr algn="l">
              <a:buFont typeface="Arial" panose="020B0604020202020204" pitchFamily="34" charset="0"/>
              <a:buChar char="•"/>
            </a:pPr>
            <a:r>
              <a:rPr lang="en-GB" b="0" i="0" dirty="0">
                <a:solidFill>
                  <a:srgbClr val="374151"/>
                </a:solidFill>
                <a:effectLst/>
              </a:rPr>
              <a:t>Unlike frontend JavaScript, Node.js does not include common browser objects such as document or window</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14</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2209799"/>
            <a:ext cx="5804232" cy="2677656"/>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http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'http'</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server</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http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createServer</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setHeader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'Content-Type'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'text/plain’</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'Hello, World!'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server</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 http://localhost:3000/'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693332"/>
            <a:ext cx="5342637" cy="2032001"/>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Node.js provides several built-in modules that can be used for a wide variety of purposes. One of the most commonly used modules is the HTTP module, which allows developers to create and manage HTTP server and client objects. This module can be used for a variety of purposes, such as serving web pages or data, sending and receiving data between clients and servers, and more.</a:t>
            </a:r>
          </a:p>
        </p:txBody>
      </p:sp>
    </p:spTree>
    <p:extLst>
      <p:ext uri="{BB962C8B-B14F-4D97-AF65-F5344CB8AC3E}">
        <p14:creationId xmlns:p14="http://schemas.microsoft.com/office/powerpoint/2010/main" val="321346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err="1"/>
              <a:t>Serving</a:t>
            </a:r>
            <a:r>
              <a:rPr lang="da-DK" dirty="0"/>
              <a:t> </a:t>
            </a:r>
            <a:r>
              <a:rPr lang="da-DK" dirty="0" err="1"/>
              <a:t>Static</a:t>
            </a:r>
            <a:r>
              <a:rPr lang="da-DK" dirty="0"/>
              <a:t> Content</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3228230"/>
            <a:ext cx="5342637" cy="2884703"/>
          </a:xfrm>
        </p:spPr>
        <p:txBody>
          <a:bodyPr>
            <a:normAutofit lnSpcReduction="10000"/>
          </a:bodyPr>
          <a:lstStyle/>
          <a:p>
            <a:pPr algn="l">
              <a:buFont typeface="Arial" panose="020B0604020202020204" pitchFamily="34" charset="0"/>
              <a:buChar char="•"/>
            </a:pPr>
            <a:r>
              <a:rPr lang="en-GB" b="0" i="0" dirty="0">
                <a:solidFill>
                  <a:srgbClr val="374151"/>
                </a:solidFill>
                <a:effectLst/>
              </a:rPr>
              <a:t>Node.js can be used to serve static content through the use of the fs (file system) module and the built-in http module</a:t>
            </a:r>
          </a:p>
          <a:p>
            <a:pPr algn="l">
              <a:buFont typeface="Arial" panose="020B0604020202020204" pitchFamily="34" charset="0"/>
              <a:buChar char="•"/>
            </a:pPr>
            <a:r>
              <a:rPr lang="en-GB" b="0" i="0" dirty="0">
                <a:solidFill>
                  <a:srgbClr val="374151"/>
                </a:solidFill>
                <a:effectLst/>
              </a:rPr>
              <a:t>The fs module is used to read and write files, while the http module is used to create an HTTP server</a:t>
            </a:r>
          </a:p>
          <a:p>
            <a:pPr algn="l">
              <a:buFont typeface="Arial" panose="020B0604020202020204" pitchFamily="34" charset="0"/>
              <a:buChar char="•"/>
            </a:pPr>
            <a:r>
              <a:rPr lang="en-GB" b="0" i="0" dirty="0">
                <a:solidFill>
                  <a:srgbClr val="374151"/>
                </a:solidFill>
                <a:effectLst/>
              </a:rPr>
              <a:t>When a request is received by the HTTP server, Node.js checks if the requested file exists on the server</a:t>
            </a:r>
          </a:p>
          <a:p>
            <a:pPr algn="l">
              <a:buFont typeface="Arial" panose="020B0604020202020204" pitchFamily="34" charset="0"/>
              <a:buChar char="•"/>
            </a:pPr>
            <a:r>
              <a:rPr lang="en-GB" b="0" i="0" dirty="0">
                <a:solidFill>
                  <a:srgbClr val="374151"/>
                </a:solidFill>
                <a:effectLst/>
              </a:rPr>
              <a:t>If the file exists, Node.js sends the file contents to the client as a response</a:t>
            </a:r>
          </a:p>
          <a:p>
            <a:pPr algn="l">
              <a:buFont typeface="Arial" panose="020B0604020202020204" pitchFamily="34" charset="0"/>
              <a:buChar char="•"/>
            </a:pPr>
            <a:r>
              <a:rPr lang="en-GB" b="0" i="0" dirty="0">
                <a:solidFill>
                  <a:srgbClr val="374151"/>
                </a:solidFill>
                <a:effectLst/>
              </a:rPr>
              <a:t>If the file does not exist, Node.js sends a 404 error to the client</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15</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1693332"/>
            <a:ext cx="5804232" cy="4616648"/>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http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'http'</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fs</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'fs'</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server</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http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createServer</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fs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readFile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'./public/</a:t>
            </a:r>
            <a:r>
              <a:rPr lang="en-GB" sz="1400" b="0" dirty="0" err="1">
                <a:solidFill>
                  <a:srgbClr val="CE9178"/>
                </a:solidFill>
                <a:effectLst/>
                <a:latin typeface="Menlo" panose="020B0609030804020204" pitchFamily="49" charset="0"/>
              </a:rPr>
              <a:t>index.html</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dirty="0">
                <a:solidFill>
                  <a:srgbClr val="D4D4D4"/>
                </a:solidFill>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if</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404</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'File not found’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else</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setHeader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'Content-Type'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'text/html’</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server</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 http://localhost:3000/'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693332"/>
            <a:ext cx="5342637" cy="1439335"/>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In addition to serving dynamic content, Node.js can also be used to serve static content such as HTML, CSS, and JavaScript files. Serving static content is useful for building basic web applications, such as a simple website or a front-end for an API.</a:t>
            </a:r>
          </a:p>
        </p:txBody>
      </p:sp>
    </p:spTree>
    <p:extLst>
      <p:ext uri="{BB962C8B-B14F-4D97-AF65-F5344CB8AC3E}">
        <p14:creationId xmlns:p14="http://schemas.microsoft.com/office/powerpoint/2010/main" val="2047197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illede">
            <a:extLst>
              <a:ext uri="{FF2B5EF4-FFF2-40B4-BE49-F238E27FC236}">
                <a16:creationId xmlns:a16="http://schemas.microsoft.com/office/drawing/2014/main" id="{1B40C656-BF79-A58D-A286-9BF439047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5" y="-53411"/>
            <a:ext cx="12202895" cy="6971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24333" y="5899382"/>
            <a:ext cx="11943333" cy="1018253"/>
          </a:xfrm>
        </p:spPr>
        <p:txBody>
          <a:bodyPr/>
          <a:lstStyle/>
          <a:p>
            <a:pPr algn="ctr"/>
            <a:r>
              <a:rPr lang="en-DK" sz="6600" dirty="0"/>
              <a:t>Node Modules</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154673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3026755"/>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err="1"/>
              <a:t>Creating</a:t>
            </a:r>
            <a:r>
              <a:rPr lang="da-DK" dirty="0"/>
              <a:t> a Custom </a:t>
            </a:r>
            <a:r>
              <a:rPr lang="da-DK" dirty="0" err="1"/>
              <a:t>Module</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2974125"/>
            <a:ext cx="5342637" cy="2884703"/>
          </a:xfrm>
        </p:spPr>
        <p:txBody>
          <a:bodyPr>
            <a:normAutofit/>
          </a:bodyPr>
          <a:lstStyle/>
          <a:p>
            <a:pPr algn="l">
              <a:buFont typeface="Arial" panose="020B0604020202020204" pitchFamily="34" charset="0"/>
              <a:buChar char="•"/>
            </a:pPr>
            <a:r>
              <a:rPr lang="en-GB" b="0" i="0" dirty="0">
                <a:solidFill>
                  <a:srgbClr val="374151"/>
                </a:solidFill>
                <a:effectLst/>
              </a:rPr>
              <a:t>To create a module, write your code in a separate file and export it using the </a:t>
            </a:r>
            <a:r>
              <a:rPr lang="en-GB" b="0" i="0" dirty="0" err="1">
                <a:solidFill>
                  <a:srgbClr val="374151"/>
                </a:solidFill>
                <a:effectLst/>
              </a:rPr>
              <a:t>module.exports</a:t>
            </a:r>
            <a:r>
              <a:rPr lang="en-GB" b="0" i="0" dirty="0">
                <a:solidFill>
                  <a:srgbClr val="374151"/>
                </a:solidFill>
                <a:effectLst/>
              </a:rPr>
              <a:t> object.</a:t>
            </a:r>
          </a:p>
          <a:p>
            <a:pPr algn="l">
              <a:buFont typeface="Arial" panose="020B0604020202020204" pitchFamily="34" charset="0"/>
              <a:buChar char="•"/>
            </a:pPr>
            <a:r>
              <a:rPr lang="en-GB" b="0" i="0" dirty="0" err="1">
                <a:solidFill>
                  <a:srgbClr val="374151"/>
                </a:solidFill>
                <a:effectLst/>
              </a:rPr>
              <a:t>module.exports</a:t>
            </a:r>
            <a:r>
              <a:rPr lang="en-GB" b="0" i="0" dirty="0">
                <a:solidFill>
                  <a:srgbClr val="374151"/>
                </a:solidFill>
                <a:effectLst/>
              </a:rPr>
              <a:t> is a reference to the current module, so setting its value will export the function or object that you want to share.</a:t>
            </a:r>
          </a:p>
          <a:p>
            <a:pPr algn="l">
              <a:buFont typeface="Arial" panose="020B0604020202020204" pitchFamily="34" charset="0"/>
              <a:buChar char="•"/>
            </a:pPr>
            <a:r>
              <a:rPr lang="en-GB" b="0" i="0" dirty="0">
                <a:solidFill>
                  <a:srgbClr val="374151"/>
                </a:solidFill>
                <a:effectLst/>
              </a:rPr>
              <a:t>To use the module in another file, import it using the require function and assign it to a variable.</a:t>
            </a:r>
          </a:p>
          <a:p>
            <a:pPr algn="l">
              <a:buFont typeface="Arial" panose="020B0604020202020204" pitchFamily="34" charset="0"/>
              <a:buChar char="•"/>
            </a:pPr>
            <a:r>
              <a:rPr lang="en-GB" b="0" i="0" dirty="0">
                <a:solidFill>
                  <a:srgbClr val="374151"/>
                </a:solidFill>
                <a:effectLst/>
              </a:rPr>
              <a:t>You can also expose specific functions or properties by attaching them to the exports object.</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17</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1198125"/>
            <a:ext cx="5804232" cy="1600438"/>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 custom-</a:t>
            </a:r>
            <a:r>
              <a:rPr lang="en-GB" sz="1400" b="0" dirty="0" err="1">
                <a:solidFill>
                  <a:srgbClr val="6A9955"/>
                </a:solidFill>
                <a:effectLst/>
                <a:latin typeface="Menlo" panose="020B0609030804020204" pitchFamily="49" charset="0"/>
              </a:rPr>
              <a:t>module.js</a:t>
            </a:r>
            <a:endParaRPr lang="en-GB" sz="1400" b="0" dirty="0">
              <a:solidFill>
                <a:srgbClr val="D4D4D4"/>
              </a:solidFill>
              <a:effectLst/>
              <a:latin typeface="Menlo" panose="020B0609030804020204" pitchFamily="49" charset="0"/>
            </a:endParaRPr>
          </a:p>
          <a:p>
            <a:br>
              <a:rPr lang="en-GB" sz="1400" b="0" dirty="0">
                <a:solidFill>
                  <a:srgbClr val="D4D4D4"/>
                </a:solidFill>
                <a:effectLst/>
                <a:latin typeface="Menlo" panose="020B0609030804020204" pitchFamily="49" charset="0"/>
              </a:rPr>
            </a:br>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a:solidFill>
                  <a:srgbClr val="DCDCAA"/>
                </a:solidFill>
                <a:effectLst/>
                <a:latin typeface="Menlo" panose="020B0609030804020204" pitchFamily="49" charset="0"/>
              </a:rPr>
              <a:t>greet</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name</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`Hello, </a:t>
            </a:r>
            <a:r>
              <a:rPr lang="en-GB" sz="1400" b="0" dirty="0">
                <a:solidFill>
                  <a:srgbClr val="569CD6"/>
                </a:solidFill>
                <a:effectLst/>
                <a:latin typeface="Menlo" panose="020B0609030804020204" pitchFamily="49" charset="0"/>
              </a:rPr>
              <a:t>${</a:t>
            </a:r>
            <a:r>
              <a:rPr lang="en-GB" sz="1400" b="0" dirty="0">
                <a:solidFill>
                  <a:srgbClr val="9CDCFE"/>
                </a:solidFill>
                <a:effectLst/>
                <a:latin typeface="Menlo" panose="020B0609030804020204" pitchFamily="49" charset="0"/>
              </a:rPr>
              <a:t>name</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EC9B0"/>
                </a:solidFill>
                <a:effectLst/>
                <a:latin typeface="Menlo" panose="020B0609030804020204" pitchFamily="49" charset="0"/>
              </a:rPr>
              <a:t>module</a:t>
            </a:r>
            <a:r>
              <a:rPr lang="en-GB" sz="1400" b="0" dirty="0" err="1">
                <a:solidFill>
                  <a:srgbClr val="D4D4D4"/>
                </a:solidFill>
                <a:effectLst/>
                <a:latin typeface="Menlo" panose="020B0609030804020204" pitchFamily="49" charset="0"/>
              </a:rPr>
              <a:t>.</a:t>
            </a:r>
            <a:r>
              <a:rPr lang="en-GB" sz="1400" b="0" dirty="0" err="1">
                <a:solidFill>
                  <a:srgbClr val="4EC9B0"/>
                </a:solidFill>
                <a:effectLst/>
                <a:latin typeface="Menlo" panose="020B0609030804020204" pitchFamily="49" charset="0"/>
              </a:rPr>
              <a:t>exports</a:t>
            </a:r>
            <a:r>
              <a:rPr lang="en-GB" sz="1400" b="0" dirty="0">
                <a:solidFill>
                  <a:srgbClr val="D4D4D4"/>
                </a:solidFill>
                <a:effectLst/>
                <a:latin typeface="Menlo" panose="020B0609030804020204" pitchFamily="49" charset="0"/>
              </a:rPr>
              <a:t> = { </a:t>
            </a:r>
            <a:r>
              <a:rPr lang="en-GB" sz="1400" b="0" dirty="0">
                <a:solidFill>
                  <a:srgbClr val="DCDCAA"/>
                </a:solidFill>
                <a:effectLst/>
                <a:latin typeface="Menlo" panose="020B0609030804020204" pitchFamily="49" charset="0"/>
              </a:rPr>
              <a:t>greet</a:t>
            </a:r>
            <a:r>
              <a:rPr lang="en-GB" sz="1400" b="0" dirty="0">
                <a:solidFill>
                  <a:srgbClr val="D4D4D4"/>
                </a:solidFill>
                <a:effectLst/>
                <a:latin typeface="Menlo" panose="020B0609030804020204" pitchFamily="49" charset="0"/>
              </a:rPr>
              <a:t> };</a:t>
            </a: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2166582"/>
            <a:ext cx="5342637" cy="946501"/>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Creating a custom module allows you to encapsulate your code and use it across multiple projects.</a:t>
            </a:r>
          </a:p>
        </p:txBody>
      </p:sp>
      <p:sp>
        <p:nvSpPr>
          <p:cNvPr id="10" name="Rectangle 9">
            <a:extLst>
              <a:ext uri="{FF2B5EF4-FFF2-40B4-BE49-F238E27FC236}">
                <a16:creationId xmlns:a16="http://schemas.microsoft.com/office/drawing/2014/main" id="{781ECBC9-5472-BE37-966B-E8C65FF1098D}"/>
              </a:ext>
            </a:extLst>
          </p:cNvPr>
          <p:cNvSpPr/>
          <p:nvPr/>
        </p:nvSpPr>
        <p:spPr>
          <a:xfrm>
            <a:off x="6096000" y="3026755"/>
            <a:ext cx="6096000" cy="14014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600" dirty="0"/>
              <a:t>This example module exports a single function, greet, that takes a name parameter and logs a greeting to the console.</a:t>
            </a:r>
          </a:p>
          <a:p>
            <a:pPr algn="ctr"/>
            <a:r>
              <a:rPr lang="en-GB" sz="1600" dirty="0"/>
              <a:t>In another file, you can import the module and use the greet function</a:t>
            </a:r>
            <a:endParaRPr lang="en-DK" sz="1600" dirty="0" err="1"/>
          </a:p>
        </p:txBody>
      </p:sp>
      <p:sp>
        <p:nvSpPr>
          <p:cNvPr id="11" name="Rectangle 10">
            <a:extLst>
              <a:ext uri="{FF2B5EF4-FFF2-40B4-BE49-F238E27FC236}">
                <a16:creationId xmlns:a16="http://schemas.microsoft.com/office/drawing/2014/main" id="{7A8AE718-18A9-0B99-B2E8-E81C38459C14}"/>
              </a:ext>
            </a:extLst>
          </p:cNvPr>
          <p:cNvSpPr/>
          <p:nvPr/>
        </p:nvSpPr>
        <p:spPr>
          <a:xfrm>
            <a:off x="6096000" y="4428173"/>
            <a:ext cx="6096000" cy="2429827"/>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12" name="TextBox 11">
            <a:extLst>
              <a:ext uri="{FF2B5EF4-FFF2-40B4-BE49-F238E27FC236}">
                <a16:creationId xmlns:a16="http://schemas.microsoft.com/office/drawing/2014/main" id="{D2E3FEF3-FDBF-1FB6-4081-9AFD60189C9F}"/>
              </a:ext>
            </a:extLst>
          </p:cNvPr>
          <p:cNvSpPr txBox="1"/>
          <p:nvPr/>
        </p:nvSpPr>
        <p:spPr>
          <a:xfrm>
            <a:off x="6209969" y="4627126"/>
            <a:ext cx="5804232" cy="738664"/>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//another-</a:t>
            </a:r>
            <a:r>
              <a:rPr lang="en-GB" sz="1400" b="0" dirty="0" err="1">
                <a:solidFill>
                  <a:srgbClr val="6A9955"/>
                </a:solidFill>
                <a:effectLst/>
                <a:latin typeface="Menlo" panose="020B0609030804020204" pitchFamily="49" charset="0"/>
              </a:rPr>
              <a:t>module.js</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customModule</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'./custom-</a:t>
            </a:r>
            <a:r>
              <a:rPr lang="en-GB" sz="1400" b="0" dirty="0" err="1">
                <a:solidFill>
                  <a:srgbClr val="CE9178"/>
                </a:solidFill>
                <a:effectLst/>
                <a:latin typeface="Menlo" panose="020B0609030804020204" pitchFamily="49" charset="0"/>
              </a:rPr>
              <a:t>module.js</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err="1">
                <a:solidFill>
                  <a:srgbClr val="9CDCFE"/>
                </a:solidFill>
                <a:effectLst/>
                <a:latin typeface="Menlo" panose="020B0609030804020204" pitchFamily="49" charset="0"/>
              </a:rPr>
              <a:t>customModule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greet</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'Alice'</a:t>
            </a:r>
            <a:r>
              <a:rPr lang="en-GB" sz="1400" b="0" dirty="0">
                <a:solidFill>
                  <a:srgbClr val="D4D4D4"/>
                </a:solidFill>
                <a:effectLst/>
                <a:latin typeface="Menlo" panose="020B0609030804020204" pitchFamily="49" charset="0"/>
              </a:rPr>
              <a:t>); </a:t>
            </a:r>
            <a:r>
              <a:rPr lang="en-GB" sz="1400" b="0" dirty="0">
                <a:solidFill>
                  <a:srgbClr val="6A9955"/>
                </a:solidFill>
                <a:effectLst/>
                <a:latin typeface="Menlo" panose="020B0609030804020204" pitchFamily="49" charset="0"/>
              </a:rPr>
              <a:t>// logs "Hello, Alice!"</a:t>
            </a:r>
            <a:endParaRPr lang="en-GB"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148013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3903265"/>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766018"/>
          </a:xfrm>
        </p:spPr>
        <p:txBody>
          <a:bodyPr/>
          <a:lstStyle/>
          <a:p>
            <a:r>
              <a:rPr lang="da-DK" dirty="0" err="1"/>
              <a:t>Built</a:t>
            </a:r>
            <a:r>
              <a:rPr lang="da-DK" dirty="0"/>
              <a:t>-in </a:t>
            </a:r>
            <a:r>
              <a:rPr lang="da-DK" dirty="0" err="1"/>
              <a:t>modules</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2974125"/>
            <a:ext cx="5342637" cy="3259698"/>
          </a:xfrm>
        </p:spPr>
        <p:txBody>
          <a:bodyPr>
            <a:normAutofit/>
          </a:bodyPr>
          <a:lstStyle/>
          <a:p>
            <a:pPr algn="l">
              <a:buFont typeface="Arial" panose="020B0604020202020204" pitchFamily="34" charset="0"/>
              <a:buChar char="•"/>
            </a:pPr>
            <a:r>
              <a:rPr lang="en-GB" b="0" i="0" dirty="0">
                <a:solidFill>
                  <a:srgbClr val="374151"/>
                </a:solidFill>
                <a:effectLst/>
              </a:rPr>
              <a:t>Built-in modules provide core functionalities for Node.js applications.</a:t>
            </a:r>
          </a:p>
          <a:p>
            <a:pPr algn="l">
              <a:buFont typeface="Arial" panose="020B0604020202020204" pitchFamily="34" charset="0"/>
              <a:buChar char="•"/>
            </a:pPr>
            <a:r>
              <a:rPr lang="en-GB" b="0" i="0" dirty="0">
                <a:solidFill>
                  <a:srgbClr val="374151"/>
                </a:solidFill>
                <a:effectLst/>
              </a:rPr>
              <a:t>There are over 70 built-in modules in Node.js, including fs, http, and path.</a:t>
            </a:r>
          </a:p>
          <a:p>
            <a:pPr algn="l">
              <a:buFont typeface="Arial" panose="020B0604020202020204" pitchFamily="34" charset="0"/>
              <a:buChar char="•"/>
            </a:pPr>
            <a:r>
              <a:rPr lang="en-GB" b="0" i="0" dirty="0">
                <a:solidFill>
                  <a:srgbClr val="374151"/>
                </a:solidFill>
                <a:effectLst/>
              </a:rPr>
              <a:t>Built-in modules can be used by simply requiring them in your code.</a:t>
            </a:r>
          </a:p>
          <a:p>
            <a:pPr algn="l">
              <a:buFont typeface="Arial" panose="020B0604020202020204" pitchFamily="34" charset="0"/>
              <a:buChar char="•"/>
            </a:pPr>
            <a:r>
              <a:rPr lang="en-GB" b="0" i="0" dirty="0">
                <a:solidFill>
                  <a:srgbClr val="374151"/>
                </a:solidFill>
                <a:effectLst/>
              </a:rPr>
              <a:t>Built-in modules have documented APIs and are generally well-maintained by the Node.js community.</a:t>
            </a:r>
          </a:p>
          <a:p>
            <a:pPr algn="l">
              <a:buFont typeface="Arial" panose="020B0604020202020204" pitchFamily="34" charset="0"/>
              <a:buChar char="•"/>
            </a:pPr>
            <a:r>
              <a:rPr lang="en-GB" b="0" i="0" dirty="0">
                <a:solidFill>
                  <a:srgbClr val="374151"/>
                </a:solidFill>
                <a:effectLst/>
              </a:rPr>
              <a:t>Some modules are platform-specific, such as the cluster and </a:t>
            </a:r>
            <a:r>
              <a:rPr lang="en-GB" b="0" i="0" dirty="0" err="1">
                <a:solidFill>
                  <a:srgbClr val="374151"/>
                </a:solidFill>
                <a:effectLst/>
              </a:rPr>
              <a:t>dgram</a:t>
            </a:r>
            <a:r>
              <a:rPr lang="en-GB" b="0" i="0" dirty="0">
                <a:solidFill>
                  <a:srgbClr val="374151"/>
                </a:solidFill>
                <a:effectLst/>
              </a:rPr>
              <a:t> modules.</a:t>
            </a:r>
          </a:p>
          <a:p>
            <a:pPr algn="l">
              <a:buFont typeface="Arial" panose="020B0604020202020204" pitchFamily="34" charset="0"/>
              <a:buChar char="•"/>
            </a:pPr>
            <a:r>
              <a:rPr lang="en-GB" b="0" i="0" dirty="0">
                <a:solidFill>
                  <a:srgbClr val="374151"/>
                </a:solidFill>
                <a:effectLst/>
              </a:rPr>
              <a:t>The modules can be found in the Node.js API documentation.</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18</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215142"/>
            <a:ext cx="5804232" cy="3416320"/>
          </a:xfrm>
          <a:prstGeom prst="rect">
            <a:avLst/>
          </a:prstGeom>
          <a:noFill/>
        </p:spPr>
        <p:txBody>
          <a:bodyPr wrap="square">
            <a:spAutoFit/>
          </a:bodyPr>
          <a:lstStyle/>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fs</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'fs'</a:t>
            </a:r>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http</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'http'</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9CDCFE"/>
                </a:solidFill>
                <a:effectLst/>
                <a:latin typeface="Menlo" panose="020B0609030804020204" pitchFamily="49" charset="0"/>
              </a:rPr>
              <a:t>http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createServer</a:t>
            </a:r>
            <a:r>
              <a:rPr lang="en-GB" sz="1200" b="0" dirty="0">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req</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res</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fs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readFile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index.html</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'utf8'</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data</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C586C0"/>
                </a:solidFill>
                <a:effectLst/>
                <a:latin typeface="Menlo" panose="020B0609030804020204" pitchFamily="49" charset="0"/>
              </a:rPr>
              <a:t>    if</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writeHead</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404</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'Content-Type'</a:t>
            </a:r>
            <a:r>
              <a:rPr lang="en-GB" sz="1200" b="0" dirty="0">
                <a:solidFill>
                  <a:srgbClr val="9CDCFE"/>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'text/plain'</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write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'File not found’</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end</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else</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writeHead</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200</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'Content-Type'</a:t>
            </a:r>
            <a:r>
              <a:rPr lang="en-GB" sz="1200" b="0" dirty="0">
                <a:solidFill>
                  <a:srgbClr val="9CDCFE"/>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'text/html'</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write</a:t>
            </a:r>
            <a:r>
              <a:rPr lang="en-GB" sz="1200" b="0" dirty="0">
                <a:solidFill>
                  <a:srgbClr val="D4D4D4"/>
                </a:solidFill>
                <a:effectLst/>
                <a:latin typeface="Menlo" panose="020B0609030804020204" pitchFamily="49" charset="0"/>
              </a:rPr>
              <a:t>(</a:t>
            </a:r>
            <a:r>
              <a:rPr lang="en-GB" sz="1200" b="0" dirty="0">
                <a:solidFill>
                  <a:srgbClr val="9CDCFE"/>
                </a:solidFill>
                <a:effectLst/>
                <a:latin typeface="Menlo" panose="020B0609030804020204" pitchFamily="49" charset="0"/>
              </a:rPr>
              <a:t>data</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end</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r>
              <a:rPr lang="en-GB" sz="1200" b="0" dirty="0">
                <a:solidFill>
                  <a:srgbClr val="DCDCAA"/>
                </a:solidFill>
                <a:effectLst/>
                <a:latin typeface="Menlo" panose="020B0609030804020204" pitchFamily="49" charset="0"/>
              </a:rPr>
              <a:t>listen</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3000</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endParaRPr lang="en-GB" sz="1200" b="0" dirty="0">
              <a:solidFill>
                <a:srgbClr val="D4D4D4"/>
              </a:solidFill>
              <a:effectLst/>
              <a:latin typeface="Menlo" panose="020B0609030804020204" pitchFamily="49" charset="0"/>
            </a:endParaRP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602039"/>
            <a:ext cx="5342637" cy="1196524"/>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Node.js has many built-in modules that provide core functionalities to applications. These modules are available without any installation, and can be used by simply requiring them in your code.</a:t>
            </a:r>
          </a:p>
          <a:p>
            <a:pPr marL="0" indent="0">
              <a:buFont typeface="Wingdings" panose="05000000000000000000" pitchFamily="2" charset="2"/>
              <a:buNone/>
            </a:pPr>
            <a:endParaRPr lang="en-GB" dirty="0">
              <a:solidFill>
                <a:srgbClr val="374151"/>
              </a:solidFill>
            </a:endParaRPr>
          </a:p>
        </p:txBody>
      </p:sp>
      <p:sp>
        <p:nvSpPr>
          <p:cNvPr id="10" name="Rectangle 9">
            <a:extLst>
              <a:ext uri="{FF2B5EF4-FFF2-40B4-BE49-F238E27FC236}">
                <a16:creationId xmlns:a16="http://schemas.microsoft.com/office/drawing/2014/main" id="{781ECBC9-5472-BE37-966B-E8C65FF1098D}"/>
              </a:ext>
            </a:extLst>
          </p:cNvPr>
          <p:cNvSpPr/>
          <p:nvPr/>
        </p:nvSpPr>
        <p:spPr>
          <a:xfrm>
            <a:off x="6096000" y="3903265"/>
            <a:ext cx="6096000" cy="295473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85750" indent="-285750">
              <a:lnSpc>
                <a:spcPct val="150000"/>
              </a:lnSpc>
              <a:buFont typeface="Arial" panose="020B0604020202020204" pitchFamily="34" charset="0"/>
              <a:buChar char="•"/>
            </a:pPr>
            <a:r>
              <a:rPr lang="en-GB" sz="1600" dirty="0"/>
              <a:t>The code above demonstrates how to use two built-in modules in Node.js: fs and http.</a:t>
            </a:r>
          </a:p>
          <a:p>
            <a:pPr marL="285750" indent="-285750">
              <a:lnSpc>
                <a:spcPct val="150000"/>
              </a:lnSpc>
              <a:buFont typeface="Arial" panose="020B0604020202020204" pitchFamily="34" charset="0"/>
              <a:buChar char="•"/>
            </a:pPr>
            <a:r>
              <a:rPr lang="en-GB" sz="1600" dirty="0"/>
              <a:t>The http module is used to create a server that listens on port 3000.</a:t>
            </a:r>
          </a:p>
          <a:p>
            <a:pPr marL="285750" indent="-285750">
              <a:lnSpc>
                <a:spcPct val="150000"/>
              </a:lnSpc>
              <a:buFont typeface="Arial" panose="020B0604020202020204" pitchFamily="34" charset="0"/>
              <a:buChar char="•"/>
            </a:pPr>
            <a:r>
              <a:rPr lang="en-GB" sz="1600" dirty="0"/>
              <a:t>The fs module is used to read the contents of a file (</a:t>
            </a:r>
            <a:r>
              <a:rPr lang="en-GB" sz="1600" dirty="0" err="1"/>
              <a:t>index.html</a:t>
            </a:r>
            <a:r>
              <a:rPr lang="en-GB" sz="1600" dirty="0"/>
              <a:t>) and send it as the response to the client.</a:t>
            </a:r>
          </a:p>
          <a:p>
            <a:pPr marL="285750" indent="-285750">
              <a:lnSpc>
                <a:spcPct val="150000"/>
              </a:lnSpc>
              <a:buFont typeface="Arial" panose="020B0604020202020204" pitchFamily="34" charset="0"/>
              <a:buChar char="•"/>
            </a:pPr>
            <a:r>
              <a:rPr lang="en-GB" sz="1600" dirty="0"/>
              <a:t>If the file is not found, the server responds with a 404 error.</a:t>
            </a:r>
          </a:p>
        </p:txBody>
      </p:sp>
    </p:spTree>
    <p:extLst>
      <p:ext uri="{BB962C8B-B14F-4D97-AF65-F5344CB8AC3E}">
        <p14:creationId xmlns:p14="http://schemas.microsoft.com/office/powerpoint/2010/main" val="155443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766018"/>
          </a:xfrm>
        </p:spPr>
        <p:txBody>
          <a:bodyPr/>
          <a:lstStyle/>
          <a:p>
            <a:r>
              <a:rPr lang="da-DK" dirty="0" err="1"/>
              <a:t>Built</a:t>
            </a:r>
            <a:r>
              <a:rPr lang="da-DK" dirty="0"/>
              <a:t>-in </a:t>
            </a:r>
            <a:r>
              <a:rPr lang="da-DK" dirty="0" err="1"/>
              <a:t>modules</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2330558"/>
            <a:ext cx="5342637" cy="3903265"/>
          </a:xfrm>
        </p:spPr>
        <p:txBody>
          <a:bodyPr>
            <a:normAutofit/>
          </a:bodyPr>
          <a:lstStyle/>
          <a:p>
            <a:pPr algn="l">
              <a:buFont typeface="Arial" panose="020B0604020202020204" pitchFamily="34" charset="0"/>
              <a:buChar char="•"/>
            </a:pPr>
            <a:r>
              <a:rPr lang="en-GB" b="0" i="0" dirty="0">
                <a:solidFill>
                  <a:srgbClr val="374151"/>
                </a:solidFill>
                <a:effectLst/>
              </a:rPr>
              <a:t>fs: file system module for reading and writing files</a:t>
            </a:r>
          </a:p>
          <a:p>
            <a:pPr algn="l">
              <a:buFont typeface="Arial" panose="020B0604020202020204" pitchFamily="34" charset="0"/>
              <a:buChar char="•"/>
            </a:pPr>
            <a:r>
              <a:rPr lang="en-GB" b="0" i="0" dirty="0">
                <a:solidFill>
                  <a:srgbClr val="374151"/>
                </a:solidFill>
                <a:effectLst/>
              </a:rPr>
              <a:t>http: module for creating HTTP servers and clients</a:t>
            </a:r>
          </a:p>
          <a:p>
            <a:pPr algn="l">
              <a:buFont typeface="Arial" panose="020B0604020202020204" pitchFamily="34" charset="0"/>
              <a:buChar char="•"/>
            </a:pPr>
            <a:r>
              <a:rPr lang="en-GB" b="0" i="0" dirty="0">
                <a:solidFill>
                  <a:srgbClr val="374151"/>
                </a:solidFill>
                <a:effectLst/>
              </a:rPr>
              <a:t>path: module for working with file paths</a:t>
            </a:r>
          </a:p>
          <a:p>
            <a:pPr algn="l">
              <a:buFont typeface="Arial" panose="020B0604020202020204" pitchFamily="34" charset="0"/>
              <a:buChar char="•"/>
            </a:pPr>
            <a:r>
              <a:rPr lang="en-GB" b="0" i="0" dirty="0" err="1">
                <a:solidFill>
                  <a:srgbClr val="374151"/>
                </a:solidFill>
                <a:effectLst/>
              </a:rPr>
              <a:t>os</a:t>
            </a:r>
            <a:r>
              <a:rPr lang="en-GB" b="0" i="0" dirty="0">
                <a:solidFill>
                  <a:srgbClr val="374151"/>
                </a:solidFill>
                <a:effectLst/>
              </a:rPr>
              <a:t>: module for accessing operating system information</a:t>
            </a:r>
          </a:p>
          <a:p>
            <a:pPr algn="l">
              <a:buFont typeface="Arial" panose="020B0604020202020204" pitchFamily="34" charset="0"/>
              <a:buChar char="•"/>
            </a:pPr>
            <a:r>
              <a:rPr lang="en-GB" dirty="0">
                <a:solidFill>
                  <a:srgbClr val="374151"/>
                </a:solidFill>
              </a:rPr>
              <a:t>events: module for handling event publishing and subscription</a:t>
            </a:r>
          </a:p>
          <a:p>
            <a:pPr algn="l">
              <a:buFont typeface="Arial" panose="020B0604020202020204" pitchFamily="34" charset="0"/>
              <a:buChar char="•"/>
            </a:pPr>
            <a:r>
              <a:rPr lang="en-GB" b="0" i="0" dirty="0">
                <a:solidFill>
                  <a:srgbClr val="374151"/>
                </a:solidFill>
                <a:effectLst/>
              </a:rPr>
              <a:t>error: module for handling errors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19</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602039"/>
            <a:ext cx="5342637" cy="1196524"/>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Here are some examples of the built-</a:t>
            </a:r>
            <a:r>
              <a:rPr lang="en-GB" dirty="0" err="1">
                <a:solidFill>
                  <a:srgbClr val="374151"/>
                </a:solidFill>
              </a:rPr>
              <a:t>ind</a:t>
            </a:r>
            <a:r>
              <a:rPr lang="en-GB" dirty="0">
                <a:solidFill>
                  <a:srgbClr val="374151"/>
                </a:solidFill>
              </a:rPr>
              <a:t> modules in node.</a:t>
            </a:r>
          </a:p>
          <a:p>
            <a:pPr marL="0" indent="0">
              <a:buFont typeface="Wingdings" panose="05000000000000000000" pitchFamily="2" charset="2"/>
              <a:buNone/>
            </a:pPr>
            <a:endParaRPr lang="en-GB" dirty="0">
              <a:solidFill>
                <a:srgbClr val="374151"/>
              </a:solidFill>
            </a:endParaRPr>
          </a:p>
        </p:txBody>
      </p:sp>
    </p:spTree>
    <p:extLst>
      <p:ext uri="{BB962C8B-B14F-4D97-AF65-F5344CB8AC3E}">
        <p14:creationId xmlns:p14="http://schemas.microsoft.com/office/powerpoint/2010/main" val="103023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5404-88DD-4C7D-B8CA-E07E973EF1FB}"/>
              </a:ext>
            </a:extLst>
          </p:cNvPr>
          <p:cNvSpPr>
            <a:spLocks noGrp="1"/>
          </p:cNvSpPr>
          <p:nvPr>
            <p:ph type="ctrTitle"/>
          </p:nvPr>
        </p:nvSpPr>
        <p:spPr>
          <a:xfrm>
            <a:off x="349384" y="2362953"/>
            <a:ext cx="11842616" cy="3467827"/>
          </a:xfrm>
        </p:spPr>
        <p:txBody>
          <a:bodyPr/>
          <a:lstStyle/>
          <a:p>
            <a:r>
              <a:rPr lang="en-GB" sz="4400" dirty="0">
                <a:latin typeface="Consolas" panose="020B0609020204030204" pitchFamily="49" charset="0"/>
              </a:rPr>
              <a:t>Web </a:t>
            </a:r>
            <a:r>
              <a:rPr lang="en-GB" sz="4400" dirty="0" err="1">
                <a:latin typeface="Consolas" panose="020B0609020204030204" pitchFamily="49" charset="0"/>
              </a:rPr>
              <a:t>Programmering</a:t>
            </a:r>
            <a:r>
              <a:rPr lang="en-GB" sz="4400" dirty="0">
                <a:latin typeface="Consolas" panose="020B0609020204030204" pitchFamily="49" charset="0"/>
              </a:rPr>
              <a:t> 2</a:t>
            </a:r>
            <a:br>
              <a:rPr lang="en-GB" sz="4400" dirty="0">
                <a:latin typeface="Consolas" panose="020B0609020204030204" pitchFamily="49" charset="0"/>
              </a:rPr>
            </a:br>
            <a:br>
              <a:rPr lang="en-GB" sz="4400" dirty="0">
                <a:latin typeface="Consolas" panose="020B0609020204030204" pitchFamily="49" charset="0"/>
              </a:rPr>
            </a:br>
            <a:r>
              <a:rPr lang="en-GB" sz="4400" dirty="0">
                <a:latin typeface="Consolas" panose="020B0609020204030204" pitchFamily="49" charset="0"/>
              </a:rPr>
              <a:t>NodeJS</a:t>
            </a:r>
            <a:br>
              <a:rPr lang="en-GB" sz="4400" dirty="0">
                <a:latin typeface="Consolas" panose="020B0609020204030204" pitchFamily="49" charset="0"/>
              </a:rPr>
            </a:br>
            <a:br>
              <a:rPr lang="en-GB" sz="4400" dirty="0">
                <a:latin typeface="Consolas" panose="020B0609020204030204" pitchFamily="49" charset="0"/>
              </a:rPr>
            </a:br>
            <a:r>
              <a:rPr lang="en-GB" sz="4400" dirty="0">
                <a:latin typeface="Consolas" panose="020B0609020204030204" pitchFamily="49" charset="0"/>
              </a:rPr>
              <a:t>by Henrik Lange Bendixen</a:t>
            </a:r>
          </a:p>
        </p:txBody>
      </p:sp>
      <p:sp>
        <p:nvSpPr>
          <p:cNvPr id="8" name="Pladsholder til slidenummer 7"/>
          <p:cNvSpPr>
            <a:spLocks noGrp="1"/>
          </p:cNvSpPr>
          <p:nvPr>
            <p:ph type="sldNum" sz="quarter" idx="4294967295"/>
          </p:nvPr>
        </p:nvSpPr>
        <p:spPr>
          <a:xfrm>
            <a:off x="0" y="6912000"/>
            <a:ext cx="0" cy="0"/>
          </a:xfrm>
        </p:spPr>
        <p:txBody>
          <a:bodyPr/>
          <a:lstStyle/>
          <a:p>
            <a:fld id="{45D37B1E-C366-494F-A587-962AD9AABC83}" type="slidenum">
              <a:rPr lang="en-GB"/>
              <a:pPr/>
              <a:t>2</a:t>
            </a:fld>
            <a:endParaRPr lang="en-GB" dirty="0"/>
          </a:p>
        </p:txBody>
      </p:sp>
    </p:spTree>
    <p:custDataLst>
      <p:custData r:id="rId1"/>
      <p:custData r:id="rId2"/>
      <p:tags r:id="rId3"/>
    </p:custDataLst>
    <p:extLst>
      <p:ext uri="{BB962C8B-B14F-4D97-AF65-F5344CB8AC3E}">
        <p14:creationId xmlns:p14="http://schemas.microsoft.com/office/powerpoint/2010/main" val="1764256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a:t>Node Package Manager</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2639833"/>
            <a:ext cx="5342637" cy="2884703"/>
          </a:xfrm>
        </p:spPr>
        <p:txBody>
          <a:bodyPr>
            <a:normAutofit/>
          </a:bodyPr>
          <a:lstStyle/>
          <a:p>
            <a:pPr algn="l">
              <a:buFont typeface="Arial" panose="020B0604020202020204" pitchFamily="34" charset="0"/>
              <a:buChar char="•"/>
            </a:pPr>
            <a:r>
              <a:rPr lang="en-GB" b="0" i="0" dirty="0">
                <a:solidFill>
                  <a:srgbClr val="374151"/>
                </a:solidFill>
                <a:effectLst/>
              </a:rPr>
              <a:t>NPM is used to install and manage third-party libraries and modules, as well as to publish and share your own modules with the community.</a:t>
            </a:r>
          </a:p>
          <a:p>
            <a:pPr algn="l">
              <a:buFont typeface="Arial" panose="020B0604020202020204" pitchFamily="34" charset="0"/>
              <a:buChar char="•"/>
            </a:pPr>
            <a:r>
              <a:rPr lang="en-GB" b="0" i="0" dirty="0">
                <a:solidFill>
                  <a:srgbClr val="374151"/>
                </a:solidFill>
                <a:effectLst/>
              </a:rPr>
              <a:t>NPM comes bundled with Node.js and can be accessed through the command line with the </a:t>
            </a:r>
            <a:r>
              <a:rPr lang="en-GB" b="0" i="0" dirty="0" err="1">
                <a:solidFill>
                  <a:srgbClr val="374151"/>
                </a:solidFill>
                <a:effectLst/>
              </a:rPr>
              <a:t>npm</a:t>
            </a:r>
            <a:r>
              <a:rPr lang="en-GB" b="0" i="0" dirty="0">
                <a:solidFill>
                  <a:srgbClr val="374151"/>
                </a:solidFill>
                <a:effectLst/>
              </a:rPr>
              <a:t> command.</a:t>
            </a:r>
          </a:p>
          <a:p>
            <a:pPr algn="l">
              <a:buFont typeface="Arial" panose="020B0604020202020204" pitchFamily="34" charset="0"/>
              <a:buChar char="•"/>
            </a:pPr>
            <a:r>
              <a:rPr lang="en-GB" b="0" i="0" dirty="0">
                <a:solidFill>
                  <a:srgbClr val="374151"/>
                </a:solidFill>
                <a:effectLst/>
              </a:rPr>
              <a:t>NPM has a massive registry of over 1 million packages that you can search and install.</a:t>
            </a:r>
          </a:p>
          <a:p>
            <a:pPr algn="l">
              <a:buFont typeface="Arial" panose="020B0604020202020204" pitchFamily="34" charset="0"/>
              <a:buChar char="•"/>
            </a:pPr>
            <a:r>
              <a:rPr lang="en-GB" b="0" i="0" dirty="0">
                <a:solidFill>
                  <a:srgbClr val="374151"/>
                </a:solidFill>
                <a:effectLst/>
              </a:rPr>
              <a:t>NPM also allows you to define and manage your project's dependencies through a </a:t>
            </a:r>
            <a:r>
              <a:rPr lang="en-GB" b="0" i="0" dirty="0" err="1">
                <a:solidFill>
                  <a:srgbClr val="374151"/>
                </a:solidFill>
                <a:effectLst/>
              </a:rPr>
              <a:t>package.json</a:t>
            </a:r>
            <a:r>
              <a:rPr lang="en-GB" b="0" i="0" dirty="0">
                <a:solidFill>
                  <a:srgbClr val="374151"/>
                </a:solidFill>
                <a:effectLst/>
              </a:rPr>
              <a:t> file.</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20</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1693332"/>
            <a:ext cx="5804232" cy="4616648"/>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http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'http'</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fs</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'fs'</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server</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http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createServer</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fs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readFile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'./public/</a:t>
            </a:r>
            <a:r>
              <a:rPr lang="en-GB" sz="1400" b="0" dirty="0" err="1">
                <a:solidFill>
                  <a:srgbClr val="CE9178"/>
                </a:solidFill>
                <a:effectLst/>
                <a:latin typeface="Menlo" panose="020B0609030804020204" pitchFamily="49" charset="0"/>
              </a:rPr>
              <a:t>index.html</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dirty="0">
                <a:solidFill>
                  <a:srgbClr val="D4D4D4"/>
                </a:solidFill>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if</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404</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'File not found’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else</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statusCode</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setHeader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'Content-Type'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'text/html’</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server</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 http://localhost:3000/'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693332"/>
            <a:ext cx="5342637" cy="946501"/>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NPM stands for Node Package Manager, and it's a command-line tool for managing Node.js packages and dependencies.</a:t>
            </a:r>
          </a:p>
        </p:txBody>
      </p:sp>
    </p:spTree>
    <p:extLst>
      <p:ext uri="{BB962C8B-B14F-4D97-AF65-F5344CB8AC3E}">
        <p14:creationId xmlns:p14="http://schemas.microsoft.com/office/powerpoint/2010/main" val="1909809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a:t>NPM Search</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3731151"/>
            <a:ext cx="5342637" cy="2717358"/>
          </a:xfrm>
        </p:spPr>
        <p:txBody>
          <a:bodyPr>
            <a:normAutofit/>
          </a:bodyPr>
          <a:lstStyle/>
          <a:p>
            <a:pPr algn="l">
              <a:buFont typeface="Arial" panose="020B0604020202020204" pitchFamily="34" charset="0"/>
              <a:buChar char="•"/>
            </a:pPr>
            <a:r>
              <a:rPr lang="en-GB" b="0" i="0" dirty="0">
                <a:solidFill>
                  <a:srgbClr val="374151"/>
                </a:solidFill>
                <a:effectLst/>
              </a:rPr>
              <a:t>NPM is used to install and manage third-party libraries and modules, as well as to publish and share your own modules with the community.</a:t>
            </a:r>
          </a:p>
          <a:p>
            <a:pPr algn="l">
              <a:buFont typeface="Arial" panose="020B0604020202020204" pitchFamily="34" charset="0"/>
              <a:buChar char="•"/>
            </a:pPr>
            <a:r>
              <a:rPr lang="en-GB" b="0" i="0" dirty="0">
                <a:solidFill>
                  <a:srgbClr val="374151"/>
                </a:solidFill>
                <a:effectLst/>
              </a:rPr>
              <a:t>NPM comes bundled with Node.js and can be accessed through the command line with the </a:t>
            </a:r>
            <a:r>
              <a:rPr lang="en-GB" b="0" i="0" dirty="0" err="1">
                <a:solidFill>
                  <a:srgbClr val="374151"/>
                </a:solidFill>
                <a:effectLst/>
              </a:rPr>
              <a:t>npm</a:t>
            </a:r>
            <a:r>
              <a:rPr lang="en-GB" b="0" i="0" dirty="0">
                <a:solidFill>
                  <a:srgbClr val="374151"/>
                </a:solidFill>
                <a:effectLst/>
              </a:rPr>
              <a:t> command.</a:t>
            </a:r>
          </a:p>
          <a:p>
            <a:pPr algn="l">
              <a:buFont typeface="Arial" panose="020B0604020202020204" pitchFamily="34" charset="0"/>
              <a:buChar char="•"/>
            </a:pPr>
            <a:r>
              <a:rPr lang="en-GB" b="0" i="0" dirty="0">
                <a:solidFill>
                  <a:srgbClr val="374151"/>
                </a:solidFill>
                <a:effectLst/>
              </a:rPr>
              <a:t>NPM has a massive registry of over 1 million packages that you can search and install.</a:t>
            </a:r>
          </a:p>
          <a:p>
            <a:pPr algn="l">
              <a:buFont typeface="Arial" panose="020B0604020202020204" pitchFamily="34" charset="0"/>
              <a:buChar char="•"/>
            </a:pPr>
            <a:r>
              <a:rPr lang="en-GB" b="0" i="0" dirty="0">
                <a:solidFill>
                  <a:srgbClr val="374151"/>
                </a:solidFill>
                <a:effectLst/>
              </a:rPr>
              <a:t>NPM also allows you to define and manage your project's dependencies through a </a:t>
            </a:r>
            <a:r>
              <a:rPr lang="en-GB" b="0" i="0" dirty="0" err="1">
                <a:solidFill>
                  <a:srgbClr val="374151"/>
                </a:solidFill>
                <a:effectLst/>
              </a:rPr>
              <a:t>package.json</a:t>
            </a:r>
            <a:r>
              <a:rPr lang="en-GB" b="0" i="0" dirty="0">
                <a:solidFill>
                  <a:srgbClr val="374151"/>
                </a:solidFill>
                <a:effectLst/>
              </a:rPr>
              <a:t> file.</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21</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1693332"/>
            <a:ext cx="5804232" cy="1169551"/>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//search for </a:t>
            </a:r>
            <a:r>
              <a:rPr lang="en-GB" sz="1400" b="0" dirty="0" err="1">
                <a:solidFill>
                  <a:srgbClr val="6A9955"/>
                </a:solidFill>
                <a:effectLst/>
                <a:latin typeface="Menlo" panose="020B0609030804020204" pitchFamily="49" charset="0"/>
              </a:rPr>
              <a:t>npm</a:t>
            </a:r>
            <a:r>
              <a:rPr lang="en-GB" sz="1400" b="0" dirty="0">
                <a:solidFill>
                  <a:srgbClr val="6A9955"/>
                </a:solidFill>
                <a:effectLst/>
                <a:latin typeface="Menlo" panose="020B0609030804020204" pitchFamily="49" charset="0"/>
              </a:rPr>
              <a:t> package</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npm</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search</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//install </a:t>
            </a:r>
            <a:r>
              <a:rPr lang="en-GB" sz="1400" b="0" dirty="0" err="1">
                <a:solidFill>
                  <a:srgbClr val="6A9955"/>
                </a:solidFill>
                <a:effectLst/>
                <a:latin typeface="Menlo" panose="020B0609030804020204" pitchFamily="49" charset="0"/>
              </a:rPr>
              <a:t>nodemon</a:t>
            </a:r>
            <a:r>
              <a:rPr lang="en-GB" sz="1400" b="0" dirty="0">
                <a:solidFill>
                  <a:srgbClr val="6A9955"/>
                </a:solidFill>
                <a:effectLst/>
                <a:latin typeface="Menlo" panose="020B0609030804020204" pitchFamily="49" charset="0"/>
              </a:rPr>
              <a:t> </a:t>
            </a:r>
            <a:r>
              <a:rPr lang="en-GB" sz="1400" b="0" dirty="0" err="1">
                <a:solidFill>
                  <a:srgbClr val="6A9955"/>
                </a:solidFill>
                <a:effectLst/>
                <a:latin typeface="Menlo" panose="020B0609030804020204" pitchFamily="49" charset="0"/>
              </a:rPr>
              <a:t>npm</a:t>
            </a:r>
            <a:r>
              <a:rPr lang="en-GB" sz="1400" b="0" dirty="0">
                <a:solidFill>
                  <a:srgbClr val="6A9955"/>
                </a:solidFill>
                <a:effectLst/>
                <a:latin typeface="Menlo" panose="020B0609030804020204" pitchFamily="49" charset="0"/>
              </a:rPr>
              <a:t> package</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npm</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install</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g</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528047"/>
            <a:ext cx="5342637" cy="2113650"/>
          </a:xfrm>
          <a:prstGeom prst="rect">
            <a:avLst/>
          </a:prstGeom>
        </p:spPr>
        <p:txBody>
          <a:bodyPr vert="horz" lIns="0" tIns="0" rIns="0" bIns="0" rtlCol="0">
            <a:normAutofit fontScale="925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You can search for packages on the </a:t>
            </a:r>
            <a:r>
              <a:rPr lang="en-GB" dirty="0" err="1">
                <a:solidFill>
                  <a:srgbClr val="374151"/>
                </a:solidFill>
              </a:rPr>
              <a:t>npm</a:t>
            </a:r>
            <a:r>
              <a:rPr lang="en-GB" dirty="0">
                <a:solidFill>
                  <a:srgbClr val="374151"/>
                </a:solidFill>
              </a:rPr>
              <a:t> website or by using the </a:t>
            </a:r>
            <a:r>
              <a:rPr lang="en-GB" dirty="0" err="1">
                <a:solidFill>
                  <a:srgbClr val="374151"/>
                </a:solidFill>
              </a:rPr>
              <a:t>npm</a:t>
            </a:r>
            <a:r>
              <a:rPr lang="en-GB" dirty="0">
                <a:solidFill>
                  <a:srgbClr val="374151"/>
                </a:solidFill>
              </a:rPr>
              <a:t> search command in the terminal. For example, you can run </a:t>
            </a:r>
            <a:r>
              <a:rPr lang="en-GB" dirty="0" err="1">
                <a:solidFill>
                  <a:srgbClr val="374151"/>
                </a:solidFill>
              </a:rPr>
              <a:t>npm</a:t>
            </a:r>
            <a:r>
              <a:rPr lang="en-GB" dirty="0">
                <a:solidFill>
                  <a:srgbClr val="374151"/>
                </a:solidFill>
              </a:rPr>
              <a:t> search express to search for packages related to the Express framework. You can also filter the results by using keywords, scopes, or other parameters. Additionally, many popular packages will have a high number of downloads, stars, and community support, which can help you make informed decisions about which packages to use in your project.</a:t>
            </a:r>
          </a:p>
        </p:txBody>
      </p:sp>
    </p:spTree>
    <p:extLst>
      <p:ext uri="{BB962C8B-B14F-4D97-AF65-F5344CB8AC3E}">
        <p14:creationId xmlns:p14="http://schemas.microsoft.com/office/powerpoint/2010/main" val="47416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a:t>Notable NPM Packages</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2472856"/>
            <a:ext cx="10009467" cy="4039261"/>
          </a:xfrm>
        </p:spPr>
        <p:txBody>
          <a:bodyPr>
            <a:normAutofit/>
          </a:bodyPr>
          <a:lstStyle/>
          <a:p>
            <a:pPr algn="l">
              <a:buFont typeface="Arial" panose="020B0604020202020204" pitchFamily="34" charset="0"/>
              <a:buChar char="•"/>
            </a:pPr>
            <a:r>
              <a:rPr lang="en-GB" b="1" i="0" dirty="0" err="1">
                <a:solidFill>
                  <a:srgbClr val="374151"/>
                </a:solidFill>
                <a:effectLst/>
              </a:rPr>
              <a:t>Nodemon</a:t>
            </a:r>
            <a:r>
              <a:rPr lang="en-GB" b="0" i="0" dirty="0">
                <a:solidFill>
                  <a:srgbClr val="374151"/>
                </a:solidFill>
                <a:effectLst/>
              </a:rPr>
              <a:t> – a framework that refreshes your local server when you change your code</a:t>
            </a:r>
          </a:p>
          <a:p>
            <a:pPr algn="l">
              <a:buFont typeface="Arial" panose="020B0604020202020204" pitchFamily="34" charset="0"/>
              <a:buChar char="•"/>
            </a:pPr>
            <a:r>
              <a:rPr lang="en-GB" b="1" dirty="0">
                <a:solidFill>
                  <a:srgbClr val="374151"/>
                </a:solidFill>
              </a:rPr>
              <a:t>Express</a:t>
            </a:r>
            <a:r>
              <a:rPr lang="en-GB" dirty="0">
                <a:solidFill>
                  <a:srgbClr val="374151"/>
                </a:solidFill>
              </a:rPr>
              <a:t> – a minimalist web framework for Node.js</a:t>
            </a:r>
          </a:p>
          <a:p>
            <a:pPr algn="l">
              <a:buFont typeface="Arial" panose="020B0604020202020204" pitchFamily="34" charset="0"/>
              <a:buChar char="•"/>
            </a:pPr>
            <a:r>
              <a:rPr lang="en-GB" b="0" i="0" dirty="0">
                <a:solidFill>
                  <a:srgbClr val="374151"/>
                </a:solidFill>
                <a:effectLst/>
              </a:rPr>
              <a:t>Moment</a:t>
            </a:r>
            <a:r>
              <a:rPr lang="en-GB" dirty="0">
                <a:solidFill>
                  <a:srgbClr val="374151"/>
                </a:solidFill>
              </a:rPr>
              <a:t> – a </a:t>
            </a:r>
            <a:r>
              <a:rPr lang="en-GB" b="0" i="0" dirty="0">
                <a:solidFill>
                  <a:srgbClr val="374151"/>
                </a:solidFill>
                <a:effectLst/>
              </a:rPr>
              <a:t>library for parsing, validating, manipulating, and formatting dates and times</a:t>
            </a:r>
          </a:p>
          <a:p>
            <a:pPr algn="l">
              <a:buFont typeface="Arial" panose="020B0604020202020204" pitchFamily="34" charset="0"/>
              <a:buChar char="•"/>
            </a:pPr>
            <a:r>
              <a:rPr lang="en-GB" b="0" i="0" dirty="0">
                <a:solidFill>
                  <a:srgbClr val="374151"/>
                </a:solidFill>
                <a:effectLst/>
              </a:rPr>
              <a:t>Angular – a popular JavaScript library for building user interfaces</a:t>
            </a:r>
          </a:p>
          <a:p>
            <a:pPr algn="l">
              <a:buFont typeface="Arial" panose="020B0604020202020204" pitchFamily="34" charset="0"/>
              <a:buChar char="•"/>
            </a:pPr>
            <a:r>
              <a:rPr lang="en-GB" b="0" i="0" dirty="0">
                <a:solidFill>
                  <a:srgbClr val="374151"/>
                </a:solidFill>
                <a:effectLst/>
              </a:rPr>
              <a:t>React - a popular JavaScript library for building user interfaces</a:t>
            </a:r>
          </a:p>
          <a:p>
            <a:pPr algn="l">
              <a:buFont typeface="Arial" panose="020B0604020202020204" pitchFamily="34" charset="0"/>
              <a:buChar char="•"/>
            </a:pPr>
            <a:r>
              <a:rPr lang="en-GB" b="0" i="0" dirty="0" err="1">
                <a:solidFill>
                  <a:srgbClr val="374151"/>
                </a:solidFill>
                <a:effectLst/>
              </a:rPr>
              <a:t>Axios</a:t>
            </a:r>
            <a:r>
              <a:rPr lang="en-GB" b="0" i="0" dirty="0">
                <a:solidFill>
                  <a:srgbClr val="374151"/>
                </a:solidFill>
                <a:effectLst/>
              </a:rPr>
              <a:t> - a promise-based HTTP client for making API requests</a:t>
            </a:r>
          </a:p>
          <a:p>
            <a:pPr algn="l">
              <a:buFont typeface="Arial" panose="020B0604020202020204" pitchFamily="34" charset="0"/>
              <a:buChar char="•"/>
            </a:pPr>
            <a:r>
              <a:rPr lang="en-GB" dirty="0">
                <a:solidFill>
                  <a:srgbClr val="374151"/>
                </a:solidFill>
              </a:rPr>
              <a:t>MySQL – a pure JavaScript implementation with a simple and fast API</a:t>
            </a:r>
          </a:p>
          <a:p>
            <a:pPr algn="l">
              <a:buFont typeface="Arial" panose="020B0604020202020204" pitchFamily="34" charset="0"/>
              <a:buChar char="•"/>
            </a:pPr>
            <a:r>
              <a:rPr lang="en-GB" b="0" i="0" dirty="0" err="1">
                <a:solidFill>
                  <a:srgbClr val="374151"/>
                </a:solidFill>
                <a:effectLst/>
              </a:rPr>
              <a:t>S</a:t>
            </a:r>
            <a:r>
              <a:rPr lang="en-GB" dirty="0" err="1">
                <a:solidFill>
                  <a:srgbClr val="374151"/>
                </a:solidFill>
              </a:rPr>
              <a:t>equelize</a:t>
            </a:r>
            <a:r>
              <a:rPr lang="en-GB" dirty="0">
                <a:solidFill>
                  <a:srgbClr val="374151"/>
                </a:solidFill>
              </a:rPr>
              <a:t> – an ORM for Node.js which supports multiple databases, including MySQL</a:t>
            </a:r>
            <a:endParaRPr lang="en-GB" b="0" i="0" dirty="0">
              <a:solidFill>
                <a:srgbClr val="374151"/>
              </a:solidFill>
              <a:effectLst/>
            </a:endParaRPr>
          </a:p>
          <a:p>
            <a:pPr algn="l">
              <a:buFont typeface="Arial" panose="020B0604020202020204" pitchFamily="34" charset="0"/>
              <a:buChar char="•"/>
            </a:pPr>
            <a:r>
              <a:rPr lang="en-GB" b="0" i="0" dirty="0">
                <a:solidFill>
                  <a:srgbClr val="374151"/>
                </a:solidFill>
                <a:effectLst/>
              </a:rPr>
              <a:t>Mongoose - a MongoDB object </a:t>
            </a:r>
            <a:r>
              <a:rPr lang="en-GB" b="0" i="0" dirty="0" err="1">
                <a:solidFill>
                  <a:srgbClr val="374151"/>
                </a:solidFill>
                <a:effectLst/>
              </a:rPr>
              <a:t>modeling</a:t>
            </a:r>
            <a:r>
              <a:rPr lang="en-GB" b="0" i="0" dirty="0">
                <a:solidFill>
                  <a:srgbClr val="374151"/>
                </a:solidFill>
                <a:effectLst/>
              </a:rPr>
              <a:t> tool designed to work in an asynchronous environment</a:t>
            </a:r>
          </a:p>
          <a:p>
            <a:pPr algn="l">
              <a:buFont typeface="Arial" panose="020B0604020202020204" pitchFamily="34" charset="0"/>
              <a:buChar char="•"/>
            </a:pPr>
            <a:r>
              <a:rPr lang="en-GB" b="0" i="0" dirty="0">
                <a:solidFill>
                  <a:srgbClr val="374151"/>
                </a:solidFill>
                <a:effectLst/>
              </a:rPr>
              <a:t>Async - a utility library for working with asynchronous JavaScript</a:t>
            </a:r>
          </a:p>
          <a:p>
            <a:pPr algn="l">
              <a:buFont typeface="Arial" panose="020B0604020202020204" pitchFamily="34" charset="0"/>
              <a:buChar char="•"/>
            </a:pPr>
            <a:r>
              <a:rPr lang="en-GB" b="1" i="0" dirty="0" err="1">
                <a:solidFill>
                  <a:srgbClr val="374151"/>
                </a:solidFill>
                <a:effectLst/>
              </a:rPr>
              <a:t>Socket.io</a:t>
            </a:r>
            <a:r>
              <a:rPr lang="en-GB" b="1" i="0" dirty="0">
                <a:solidFill>
                  <a:srgbClr val="374151"/>
                </a:solidFill>
                <a:effectLst/>
              </a:rPr>
              <a:t> </a:t>
            </a:r>
            <a:r>
              <a:rPr lang="en-GB" b="0" i="0" dirty="0">
                <a:solidFill>
                  <a:srgbClr val="374151"/>
                </a:solidFill>
                <a:effectLst/>
              </a:rPr>
              <a:t>- a library for real-time, bidirectional communication between clients and servers</a:t>
            </a:r>
          </a:p>
          <a:p>
            <a:pPr algn="l">
              <a:buFont typeface="Arial" panose="020B0604020202020204" pitchFamily="34" charset="0"/>
              <a:buChar char="•"/>
            </a:pPr>
            <a:r>
              <a:rPr lang="en-GB" b="0" i="0" dirty="0">
                <a:solidFill>
                  <a:srgbClr val="374151"/>
                </a:solidFill>
                <a:effectLst/>
              </a:rPr>
              <a:t>Passport - a popular authentication middleware for Node.js</a:t>
            </a:r>
          </a:p>
          <a:p>
            <a:pPr algn="l">
              <a:buFont typeface="Arial" panose="020B0604020202020204" pitchFamily="34" charset="0"/>
              <a:buChar char="•"/>
            </a:pPr>
            <a:r>
              <a:rPr lang="en-GB" b="0" i="0" dirty="0">
                <a:solidFill>
                  <a:srgbClr val="374151"/>
                </a:solidFill>
                <a:effectLst/>
              </a:rPr>
              <a:t>Winston - a versatile logging library for Node.js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22</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4" y="1693333"/>
            <a:ext cx="5342637" cy="694161"/>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There are thousands of popular NPM packages, but a few are worth mentioning in the context of this course:</a:t>
            </a:r>
          </a:p>
        </p:txBody>
      </p:sp>
    </p:spTree>
    <p:extLst>
      <p:ext uri="{BB962C8B-B14F-4D97-AF65-F5344CB8AC3E}">
        <p14:creationId xmlns:p14="http://schemas.microsoft.com/office/powerpoint/2010/main" val="249510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a:t>Nodemon for Automatic Server </a:t>
            </a:r>
            <a:r>
              <a:rPr lang="da-DK" dirty="0" err="1"/>
              <a:t>Reloading</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3" y="3228230"/>
            <a:ext cx="5342637" cy="3093057"/>
          </a:xfrm>
        </p:spPr>
        <p:txBody>
          <a:bodyPr>
            <a:normAutofit fontScale="92500" lnSpcReduction="10000"/>
          </a:bodyPr>
          <a:lstStyle/>
          <a:p>
            <a:pPr algn="l">
              <a:buFont typeface="Arial" panose="020B0604020202020204" pitchFamily="34" charset="0"/>
              <a:buChar char="•"/>
            </a:pPr>
            <a:r>
              <a:rPr lang="en-GB" b="0" i="0" dirty="0" err="1">
                <a:solidFill>
                  <a:srgbClr val="374151"/>
                </a:solidFill>
                <a:effectLst/>
              </a:rPr>
              <a:t>Nodemon</a:t>
            </a:r>
            <a:r>
              <a:rPr lang="en-GB" b="0" i="0" dirty="0">
                <a:solidFill>
                  <a:srgbClr val="374151"/>
                </a:solidFill>
                <a:effectLst/>
              </a:rPr>
              <a:t> is installed globally using </a:t>
            </a:r>
            <a:r>
              <a:rPr lang="en-GB" b="0" i="0" dirty="0" err="1">
                <a:solidFill>
                  <a:srgbClr val="374151"/>
                </a:solidFill>
                <a:effectLst/>
              </a:rPr>
              <a:t>npm</a:t>
            </a:r>
            <a:r>
              <a:rPr lang="en-GB" b="0" i="0" dirty="0">
                <a:solidFill>
                  <a:srgbClr val="374151"/>
                </a:solidFill>
                <a:effectLst/>
              </a:rPr>
              <a:t>, and can be run from the command line.</a:t>
            </a:r>
          </a:p>
          <a:p>
            <a:pPr algn="l">
              <a:buFont typeface="Arial" panose="020B0604020202020204" pitchFamily="34" charset="0"/>
              <a:buChar char="•"/>
            </a:pPr>
            <a:r>
              <a:rPr lang="en-GB" b="0" i="0" dirty="0">
                <a:solidFill>
                  <a:srgbClr val="374151"/>
                </a:solidFill>
                <a:effectLst/>
              </a:rPr>
              <a:t>To start a Node.js application with </a:t>
            </a:r>
            <a:r>
              <a:rPr lang="en-GB" b="0" i="0" dirty="0" err="1">
                <a:solidFill>
                  <a:srgbClr val="374151"/>
                </a:solidFill>
                <a:effectLst/>
              </a:rPr>
              <a:t>Nodemon</a:t>
            </a:r>
            <a:r>
              <a:rPr lang="en-GB" b="0" i="0" dirty="0">
                <a:solidFill>
                  <a:srgbClr val="374151"/>
                </a:solidFill>
                <a:effectLst/>
              </a:rPr>
              <a:t>, simply use the </a:t>
            </a:r>
            <a:r>
              <a:rPr lang="en-GB" b="0" i="0" dirty="0" err="1">
                <a:solidFill>
                  <a:srgbClr val="374151"/>
                </a:solidFill>
                <a:effectLst/>
              </a:rPr>
              <a:t>nodemon</a:t>
            </a:r>
            <a:r>
              <a:rPr lang="en-GB" b="0" i="0" dirty="0">
                <a:solidFill>
                  <a:srgbClr val="374151"/>
                </a:solidFill>
                <a:effectLst/>
              </a:rPr>
              <a:t> command instead of node.</a:t>
            </a:r>
          </a:p>
          <a:p>
            <a:pPr algn="l">
              <a:buFont typeface="Arial" panose="020B0604020202020204" pitchFamily="34" charset="0"/>
              <a:buChar char="•"/>
            </a:pPr>
            <a:r>
              <a:rPr lang="en-GB" b="0" i="0" dirty="0">
                <a:solidFill>
                  <a:srgbClr val="374151"/>
                </a:solidFill>
                <a:effectLst/>
              </a:rPr>
              <a:t>When changes are made to the application code, </a:t>
            </a:r>
            <a:r>
              <a:rPr lang="en-GB" b="0" i="0" dirty="0" err="1">
                <a:solidFill>
                  <a:srgbClr val="374151"/>
                </a:solidFill>
                <a:effectLst/>
              </a:rPr>
              <a:t>Nodemon</a:t>
            </a:r>
            <a:r>
              <a:rPr lang="en-GB" b="0" i="0" dirty="0">
                <a:solidFill>
                  <a:srgbClr val="374151"/>
                </a:solidFill>
                <a:effectLst/>
              </a:rPr>
              <a:t> will automatically detect the changes and restart the server.</a:t>
            </a:r>
          </a:p>
          <a:p>
            <a:pPr algn="l">
              <a:buFont typeface="Arial" panose="020B0604020202020204" pitchFamily="34" charset="0"/>
              <a:buChar char="•"/>
            </a:pPr>
            <a:r>
              <a:rPr lang="en-GB" b="0" i="0" dirty="0" err="1">
                <a:solidFill>
                  <a:srgbClr val="374151"/>
                </a:solidFill>
                <a:effectLst/>
              </a:rPr>
              <a:t>Nodemon</a:t>
            </a:r>
            <a:r>
              <a:rPr lang="en-GB" b="0" i="0" dirty="0">
                <a:solidFill>
                  <a:srgbClr val="374151"/>
                </a:solidFill>
                <a:effectLst/>
              </a:rPr>
              <a:t> can also be configured to watch specific files or directories for changes, and to ignore certain files or directories.</a:t>
            </a:r>
          </a:p>
          <a:p>
            <a:pPr algn="l">
              <a:buFont typeface="Arial" panose="020B0604020202020204" pitchFamily="34" charset="0"/>
              <a:buChar char="•"/>
            </a:pPr>
            <a:r>
              <a:rPr lang="en-GB" b="0" i="0" dirty="0" err="1">
                <a:solidFill>
                  <a:srgbClr val="374151"/>
                </a:solidFill>
                <a:effectLst/>
              </a:rPr>
              <a:t>Nodemon</a:t>
            </a:r>
            <a:r>
              <a:rPr lang="en-GB" b="0" i="0" dirty="0">
                <a:solidFill>
                  <a:srgbClr val="374151"/>
                </a:solidFill>
                <a:effectLst/>
              </a:rPr>
              <a:t> can also be used to run other types of applications, such as TypeScript, by passing the appropriate flags to the command (you are not expected to use TypeScript at this point)</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23</a:t>
            </a:fld>
            <a:endParaRPr lang="en-GB" dirty="0"/>
          </a:p>
        </p:txBody>
      </p:sp>
      <p:sp>
        <p:nvSpPr>
          <p:cNvPr id="8" name="TextBox 7">
            <a:extLst>
              <a:ext uri="{FF2B5EF4-FFF2-40B4-BE49-F238E27FC236}">
                <a16:creationId xmlns:a16="http://schemas.microsoft.com/office/drawing/2014/main" id="{F8133F48-4629-25B2-9DA2-0FD9A423FB5A}"/>
              </a:ext>
            </a:extLst>
          </p:cNvPr>
          <p:cNvSpPr txBox="1"/>
          <p:nvPr/>
        </p:nvSpPr>
        <p:spPr>
          <a:xfrm>
            <a:off x="6209969" y="1693332"/>
            <a:ext cx="5804232" cy="2031325"/>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//install </a:t>
            </a:r>
            <a:r>
              <a:rPr lang="en-GB" sz="1400" b="0" dirty="0" err="1">
                <a:solidFill>
                  <a:srgbClr val="6A9955"/>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npm</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install</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g</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Running a Node.js application with </a:t>
            </a:r>
            <a:r>
              <a:rPr lang="en-GB" sz="1400" b="0" dirty="0" err="1">
                <a:solidFill>
                  <a:srgbClr val="6A9955"/>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nodemon</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js</a:t>
            </a:r>
            <a:endParaRPr lang="en-GB" sz="1400" b="0" dirty="0">
              <a:solidFill>
                <a:srgbClr val="9CDCFE"/>
              </a:solidFill>
              <a:effectLst/>
              <a:latin typeface="Menlo" panose="020B0609030804020204" pitchFamily="49" charset="0"/>
            </a:endParaRPr>
          </a:p>
          <a:p>
            <a:endParaRPr lang="en-GB" sz="1400" dirty="0">
              <a:solidFill>
                <a:srgbClr val="9CDCFE"/>
              </a:solidFill>
              <a:latin typeface="Menlo" panose="020B0609030804020204" pitchFamily="49" charset="0"/>
            </a:endParaRPr>
          </a:p>
          <a:p>
            <a:r>
              <a:rPr lang="en-GB" sz="1400" b="0" dirty="0">
                <a:solidFill>
                  <a:srgbClr val="789D4A"/>
                </a:solidFill>
                <a:effectLst/>
                <a:latin typeface="Menlo" panose="020B0609030804020204" pitchFamily="49" charset="0"/>
              </a:rPr>
              <a:t>//Running a Node.js application with </a:t>
            </a:r>
            <a:r>
              <a:rPr lang="en-GB" sz="1400" b="0" dirty="0" err="1">
                <a:solidFill>
                  <a:srgbClr val="789D4A"/>
                </a:solidFill>
                <a:effectLst/>
                <a:latin typeface="Menlo" panose="020B0609030804020204" pitchFamily="49" charset="0"/>
              </a:rPr>
              <a:t>Nodemon</a:t>
            </a:r>
            <a:r>
              <a:rPr lang="en-GB" sz="1400" b="0" dirty="0">
                <a:solidFill>
                  <a:srgbClr val="789D4A"/>
                </a:solidFill>
                <a:effectLst/>
                <a:latin typeface="Menlo" panose="020B0609030804020204" pitchFamily="49" charset="0"/>
              </a:rPr>
              <a:t> and TypeScript</a:t>
            </a:r>
          </a:p>
          <a:p>
            <a:r>
              <a:rPr lang="en-GB" sz="1400" b="0" dirty="0" err="1">
                <a:solidFill>
                  <a:srgbClr val="00B0F0"/>
                </a:solidFill>
                <a:effectLst/>
                <a:latin typeface="Menlo" panose="020B0609030804020204" pitchFamily="49" charset="0"/>
              </a:rPr>
              <a:t>nodemon</a:t>
            </a:r>
            <a:r>
              <a:rPr lang="en-GB" sz="1400" b="0" dirty="0">
                <a:solidFill>
                  <a:srgbClr val="00B0F0"/>
                </a:solidFill>
                <a:effectLst/>
                <a:latin typeface="Menlo" panose="020B0609030804020204" pitchFamily="49" charset="0"/>
              </a:rPr>
              <a:t> --exec </a:t>
            </a:r>
            <a:r>
              <a:rPr lang="en-GB" sz="1400" b="0" dirty="0" err="1">
                <a:solidFill>
                  <a:srgbClr val="00B0F0"/>
                </a:solidFill>
                <a:effectLst/>
                <a:latin typeface="Menlo" panose="020B0609030804020204" pitchFamily="49" charset="0"/>
              </a:rPr>
              <a:t>ts</a:t>
            </a:r>
            <a:r>
              <a:rPr lang="en-GB" sz="1400" b="0" dirty="0">
                <a:solidFill>
                  <a:srgbClr val="00B0F0"/>
                </a:solidFill>
                <a:effectLst/>
                <a:latin typeface="Menlo" panose="020B0609030804020204" pitchFamily="49" charset="0"/>
              </a:rPr>
              <a:t>-node </a:t>
            </a:r>
            <a:r>
              <a:rPr lang="en-GB" sz="1400" b="0" dirty="0" err="1">
                <a:solidFill>
                  <a:srgbClr val="00B0F0"/>
                </a:solidFill>
                <a:effectLst/>
                <a:latin typeface="Menlo" panose="020B0609030804020204" pitchFamily="49" charset="0"/>
              </a:rPr>
              <a:t>src</a:t>
            </a:r>
            <a:r>
              <a:rPr lang="en-GB" sz="1400" b="0" dirty="0">
                <a:solidFill>
                  <a:srgbClr val="00B0F0"/>
                </a:solidFill>
                <a:effectLst/>
                <a:latin typeface="Menlo" panose="020B0609030804020204" pitchFamily="49" charset="0"/>
              </a:rPr>
              <a:t>/</a:t>
            </a:r>
            <a:r>
              <a:rPr lang="en-GB" sz="1400" b="0" dirty="0" err="1">
                <a:solidFill>
                  <a:srgbClr val="00B0F0"/>
                </a:solidFill>
                <a:effectLst/>
                <a:latin typeface="Menlo" panose="020B0609030804020204" pitchFamily="49" charset="0"/>
              </a:rPr>
              <a:t>index.ts</a:t>
            </a:r>
            <a:endParaRPr lang="en-GB" sz="1400" b="0" dirty="0">
              <a:solidFill>
                <a:srgbClr val="00B0F0"/>
              </a:solidFill>
              <a:effectLst/>
              <a:latin typeface="Menlo" panose="020B0609030804020204" pitchFamily="49" charset="0"/>
            </a:endParaRPr>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80792"/>
            <a:ext cx="5342637" cy="944071"/>
          </a:xfrm>
          <a:prstGeom prst="rect">
            <a:avLst/>
          </a:prstGeom>
        </p:spPr>
        <p:txBody>
          <a:bodyPr vert="horz" lIns="0" tIns="0" rIns="0" bIns="0" rtlCol="0">
            <a:normAutofit fontScale="92500"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err="1">
                <a:solidFill>
                  <a:srgbClr val="374151"/>
                </a:solidFill>
              </a:rPr>
              <a:t>Nodemon</a:t>
            </a:r>
            <a:r>
              <a:rPr lang="en-GB" dirty="0">
                <a:solidFill>
                  <a:srgbClr val="374151"/>
                </a:solidFill>
              </a:rPr>
              <a:t> is a utility that can monitor your Node.js application for changes and automatically restart the server when it detects a change. This can save a lot of time and make development more efficient.</a:t>
            </a:r>
          </a:p>
        </p:txBody>
      </p:sp>
    </p:spTree>
    <p:extLst>
      <p:ext uri="{BB962C8B-B14F-4D97-AF65-F5344CB8AC3E}">
        <p14:creationId xmlns:p14="http://schemas.microsoft.com/office/powerpoint/2010/main" val="1397121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94161"/>
          </a:xfrm>
        </p:spPr>
        <p:txBody>
          <a:bodyPr/>
          <a:lstStyle/>
          <a:p>
            <a:r>
              <a:rPr lang="da-DK" dirty="0"/>
              <a:t>Nodemon for Automatic Server </a:t>
            </a:r>
            <a:r>
              <a:rPr lang="da-DK" dirty="0" err="1"/>
              <a:t>Reloading</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24</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80791"/>
            <a:ext cx="5342637" cy="3393073"/>
          </a:xfrm>
          <a:prstGeom prst="rect">
            <a:avLst/>
          </a:prstGeom>
        </p:spPr>
        <p:txBody>
          <a:bodyPr vert="horz" lIns="0" tIns="0" rIns="0" bIns="0" rtlCol="0">
            <a:normAutofit fontScale="92500" lnSpcReduction="2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err="1">
                <a:solidFill>
                  <a:srgbClr val="374151"/>
                </a:solidFill>
              </a:rPr>
              <a:t>nodemon</a:t>
            </a:r>
            <a:r>
              <a:rPr lang="en-GB" dirty="0">
                <a:solidFill>
                  <a:srgbClr val="374151"/>
                </a:solidFill>
              </a:rPr>
              <a:t> is not an acronym or abbreviation. The name combines "node" (referring to Node.js) and "daemon" (referring to a type of background process on Unix-like systems). The name </a:t>
            </a:r>
            <a:r>
              <a:rPr lang="en-GB" dirty="0" err="1">
                <a:solidFill>
                  <a:srgbClr val="374151"/>
                </a:solidFill>
              </a:rPr>
              <a:t>nodemon</a:t>
            </a:r>
            <a:r>
              <a:rPr lang="en-GB" dirty="0">
                <a:solidFill>
                  <a:srgbClr val="374151"/>
                </a:solidFill>
              </a:rPr>
              <a:t> reflects its purpose of monitoring your Node.js application and automatically restarting it when changes are made, allowing you to focus on development without having to constantly stop and start the server manually.</a:t>
            </a:r>
          </a:p>
          <a:p>
            <a:pPr marL="0" indent="0">
              <a:buFont typeface="Wingdings" panose="05000000000000000000" pitchFamily="2" charset="2"/>
              <a:buNone/>
            </a:pPr>
            <a:endParaRPr lang="en-GB" dirty="0">
              <a:solidFill>
                <a:srgbClr val="374151"/>
              </a:solidFill>
            </a:endParaRPr>
          </a:p>
          <a:p>
            <a:pPr marL="0" indent="0">
              <a:buFont typeface="Wingdings" panose="05000000000000000000" pitchFamily="2" charset="2"/>
              <a:buNone/>
            </a:pPr>
            <a:r>
              <a:rPr lang="en-GB" dirty="0">
                <a:solidFill>
                  <a:srgbClr val="374151"/>
                </a:solidFill>
              </a:rPr>
              <a:t>In this example, we're using the --exec option to specify that we want to execute the </a:t>
            </a:r>
            <a:r>
              <a:rPr lang="en-GB" dirty="0" err="1">
                <a:solidFill>
                  <a:srgbClr val="374151"/>
                </a:solidFill>
              </a:rPr>
              <a:t>ts</a:t>
            </a:r>
            <a:r>
              <a:rPr lang="en-GB" dirty="0">
                <a:solidFill>
                  <a:srgbClr val="374151"/>
                </a:solidFill>
              </a:rPr>
              <a:t>-node command as the server instead of the regular node command. We also pass in the path to the TypeScript file we want to run, in this case </a:t>
            </a:r>
            <a:r>
              <a:rPr lang="en-GB" dirty="0" err="1">
                <a:solidFill>
                  <a:srgbClr val="374151"/>
                </a:solidFill>
              </a:rPr>
              <a:t>src</a:t>
            </a:r>
            <a:r>
              <a:rPr lang="en-GB" dirty="0">
                <a:solidFill>
                  <a:srgbClr val="374151"/>
                </a:solidFill>
              </a:rPr>
              <a:t>/</a:t>
            </a:r>
            <a:r>
              <a:rPr lang="en-GB" dirty="0" err="1">
                <a:solidFill>
                  <a:srgbClr val="374151"/>
                </a:solidFill>
              </a:rPr>
              <a:t>index.ts</a:t>
            </a:r>
            <a:r>
              <a:rPr lang="en-GB" dirty="0">
                <a:solidFill>
                  <a:srgbClr val="374151"/>
                </a:solidFill>
              </a:rPr>
              <a:t>. With this command, </a:t>
            </a:r>
            <a:r>
              <a:rPr lang="en-GB" dirty="0" err="1">
                <a:solidFill>
                  <a:srgbClr val="374151"/>
                </a:solidFill>
              </a:rPr>
              <a:t>nodemon</a:t>
            </a:r>
            <a:r>
              <a:rPr lang="en-GB" dirty="0">
                <a:solidFill>
                  <a:srgbClr val="374151"/>
                </a:solidFill>
              </a:rPr>
              <a:t> will monitor changes to both the TypeScript file and any dependent files, and automatically recompile and restart the server when changes are detected.</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1693332"/>
            <a:ext cx="5804232" cy="2031325"/>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//install </a:t>
            </a:r>
            <a:r>
              <a:rPr lang="en-GB" sz="1400" b="0" dirty="0" err="1">
                <a:solidFill>
                  <a:srgbClr val="6A9955"/>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npm</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install</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g</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Running a Node.js application with </a:t>
            </a:r>
            <a:r>
              <a:rPr lang="en-GB" sz="1400" b="0" dirty="0" err="1">
                <a:solidFill>
                  <a:srgbClr val="6A9955"/>
                </a:solidFill>
                <a:effectLst/>
                <a:latin typeface="Menlo" panose="020B0609030804020204" pitchFamily="49" charset="0"/>
              </a:rPr>
              <a:t>Nodemon</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nodemon</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js</a:t>
            </a:r>
            <a:endParaRPr lang="en-GB" sz="1400" b="0" dirty="0">
              <a:solidFill>
                <a:srgbClr val="9CDCFE"/>
              </a:solidFill>
              <a:effectLst/>
              <a:latin typeface="Menlo" panose="020B0609030804020204" pitchFamily="49" charset="0"/>
            </a:endParaRPr>
          </a:p>
          <a:p>
            <a:endParaRPr lang="en-GB" sz="1400" dirty="0">
              <a:solidFill>
                <a:srgbClr val="9CDCFE"/>
              </a:solidFill>
              <a:latin typeface="Menlo" panose="020B0609030804020204" pitchFamily="49" charset="0"/>
            </a:endParaRPr>
          </a:p>
          <a:p>
            <a:r>
              <a:rPr lang="en-GB" sz="1400" b="0" dirty="0">
                <a:solidFill>
                  <a:srgbClr val="789D4A"/>
                </a:solidFill>
                <a:effectLst/>
                <a:latin typeface="Menlo" panose="020B0609030804020204" pitchFamily="49" charset="0"/>
              </a:rPr>
              <a:t>//Running a Node.js application with </a:t>
            </a:r>
            <a:r>
              <a:rPr lang="en-GB" sz="1400" b="0" dirty="0" err="1">
                <a:solidFill>
                  <a:srgbClr val="789D4A"/>
                </a:solidFill>
                <a:effectLst/>
                <a:latin typeface="Menlo" panose="020B0609030804020204" pitchFamily="49" charset="0"/>
              </a:rPr>
              <a:t>Nodemon</a:t>
            </a:r>
            <a:r>
              <a:rPr lang="en-GB" sz="1400" b="0" dirty="0">
                <a:solidFill>
                  <a:srgbClr val="789D4A"/>
                </a:solidFill>
                <a:effectLst/>
                <a:latin typeface="Menlo" panose="020B0609030804020204" pitchFamily="49" charset="0"/>
              </a:rPr>
              <a:t> and TypeScript</a:t>
            </a:r>
          </a:p>
          <a:p>
            <a:r>
              <a:rPr lang="en-GB" sz="1400" b="0" dirty="0" err="1">
                <a:solidFill>
                  <a:srgbClr val="00B0F0"/>
                </a:solidFill>
                <a:effectLst/>
                <a:latin typeface="Menlo" panose="020B0609030804020204" pitchFamily="49" charset="0"/>
              </a:rPr>
              <a:t>nodemon</a:t>
            </a:r>
            <a:r>
              <a:rPr lang="en-GB" sz="1400" b="0" dirty="0">
                <a:solidFill>
                  <a:srgbClr val="00B0F0"/>
                </a:solidFill>
                <a:effectLst/>
                <a:latin typeface="Menlo" panose="020B0609030804020204" pitchFamily="49" charset="0"/>
              </a:rPr>
              <a:t> --exec </a:t>
            </a:r>
            <a:r>
              <a:rPr lang="en-GB" sz="1400" b="0" dirty="0" err="1">
                <a:solidFill>
                  <a:srgbClr val="00B0F0"/>
                </a:solidFill>
                <a:effectLst/>
                <a:latin typeface="Menlo" panose="020B0609030804020204" pitchFamily="49" charset="0"/>
              </a:rPr>
              <a:t>ts</a:t>
            </a:r>
            <a:r>
              <a:rPr lang="en-GB" sz="1400" b="0" dirty="0">
                <a:solidFill>
                  <a:srgbClr val="00B0F0"/>
                </a:solidFill>
                <a:effectLst/>
                <a:latin typeface="Menlo" panose="020B0609030804020204" pitchFamily="49" charset="0"/>
              </a:rPr>
              <a:t>-node </a:t>
            </a:r>
            <a:r>
              <a:rPr lang="en-GB" sz="1400" b="0" dirty="0" err="1">
                <a:solidFill>
                  <a:srgbClr val="00B0F0"/>
                </a:solidFill>
                <a:effectLst/>
                <a:latin typeface="Menlo" panose="020B0609030804020204" pitchFamily="49" charset="0"/>
              </a:rPr>
              <a:t>src</a:t>
            </a:r>
            <a:r>
              <a:rPr lang="en-GB" sz="1400" b="0" dirty="0">
                <a:solidFill>
                  <a:srgbClr val="00B0F0"/>
                </a:solidFill>
                <a:effectLst/>
                <a:latin typeface="Menlo" panose="020B0609030804020204" pitchFamily="49" charset="0"/>
              </a:rPr>
              <a:t>/</a:t>
            </a:r>
            <a:r>
              <a:rPr lang="en-GB" sz="1400" b="0" dirty="0" err="1">
                <a:solidFill>
                  <a:srgbClr val="00B0F0"/>
                </a:solidFill>
                <a:effectLst/>
                <a:latin typeface="Menlo" panose="020B0609030804020204" pitchFamily="49" charset="0"/>
              </a:rPr>
              <a:t>index.ts</a:t>
            </a:r>
            <a:endParaRPr lang="en-GB" sz="1400" b="0" dirty="0">
              <a:solidFill>
                <a:srgbClr val="00B0F0"/>
              </a:solidFill>
              <a:effectLst/>
              <a:latin typeface="Menlo" panose="020B0609030804020204" pitchFamily="49" charset="0"/>
            </a:endParaRPr>
          </a:p>
        </p:txBody>
      </p:sp>
    </p:spTree>
    <p:extLst>
      <p:ext uri="{BB962C8B-B14F-4D97-AF65-F5344CB8AC3E}">
        <p14:creationId xmlns:p14="http://schemas.microsoft.com/office/powerpoint/2010/main" val="4098321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llede">
            <a:extLst>
              <a:ext uri="{FF2B5EF4-FFF2-40B4-BE49-F238E27FC236}">
                <a16:creationId xmlns:a16="http://schemas.microsoft.com/office/drawing/2014/main" id="{3557FA5D-FBC1-C070-A3D2-F5CC297B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64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24333" y="166491"/>
            <a:ext cx="11943333" cy="1018253"/>
          </a:xfrm>
        </p:spPr>
        <p:txBody>
          <a:bodyPr/>
          <a:lstStyle/>
          <a:p>
            <a:pPr algn="ctr"/>
            <a:r>
              <a:rPr lang="en-DK" sz="6600" dirty="0"/>
              <a:t>Asynchronous Programming</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2715948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Asynchronous Programming in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26</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80792"/>
            <a:ext cx="5342637" cy="103153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Node.js is built to handle asynchronous programming, allowing it to efficiently handle large amounts of I/O operations. Node.js is asynchronous by default.</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582067"/>
            <a:ext cx="5804232" cy="5693866"/>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 Synchronous execution of tasks</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syncExecution</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5</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started`</a:t>
            </a:r>
            <a:r>
              <a:rPr lang="en-GB" sz="1400" b="0" dirty="0">
                <a:solidFill>
                  <a:srgbClr val="D4D4D4"/>
                </a:solidFill>
                <a:effectLst/>
                <a:latin typeface="Menlo" panose="020B0609030804020204" pitchFamily="49" charset="0"/>
              </a:rPr>
              <a:t>);</a:t>
            </a:r>
          </a:p>
          <a:p>
            <a:r>
              <a:rPr lang="en-GB" sz="1400" b="0" dirty="0">
                <a:solidFill>
                  <a:srgbClr val="6A9955"/>
                </a:solidFill>
                <a:effectLst/>
                <a:latin typeface="Menlo" panose="020B0609030804020204" pitchFamily="49" charset="0"/>
              </a:rPr>
              <a:t>    // Simulate some processing time</a:t>
            </a:r>
            <a:endParaRPr lang="en-GB" sz="1400" b="0" dirty="0">
              <a:solidFill>
                <a:srgbClr val="D4D4D4"/>
              </a:solidFill>
              <a:effectLst/>
              <a:latin typeface="Menlo" panose="020B0609030804020204" pitchFamily="49" charset="0"/>
            </a:endParaRP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j</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j</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1000000000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j</a:t>
            </a:r>
            <a:r>
              <a:rPr lang="en-GB" sz="1400" b="0" dirty="0" err="1">
                <a:solidFill>
                  <a:srgbClr val="D4D4D4"/>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completed`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'Synchronous execution:'</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syncExecution</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Asynchronous execution of tasks</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asyncExecution</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5</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started`</a:t>
            </a:r>
            <a:r>
              <a:rPr lang="en-GB" sz="1400" b="0" dirty="0">
                <a:solidFill>
                  <a:srgbClr val="D4D4D4"/>
                </a:solidFill>
                <a:effectLst/>
                <a:latin typeface="Menlo" panose="020B0609030804020204" pitchFamily="49" charset="0"/>
              </a:rPr>
              <a:t>);</a:t>
            </a:r>
          </a:p>
          <a:p>
            <a:r>
              <a:rPr lang="en-GB" sz="1400" b="0" dirty="0">
                <a:solidFill>
                  <a:srgbClr val="6A9955"/>
                </a:solidFill>
                <a:effectLst/>
                <a:latin typeface="Menlo" panose="020B0609030804020204" pitchFamily="49" charset="0"/>
              </a:rPr>
              <a:t>    // Simulate some processing time</a:t>
            </a:r>
            <a:endParaRPr lang="en-GB" sz="1400" b="0" dirty="0">
              <a:solidFill>
                <a:srgbClr val="D4D4D4"/>
              </a:solidFill>
              <a:effectLst/>
              <a:latin typeface="Menlo" panose="020B0609030804020204" pitchFamily="49" charset="0"/>
            </a:endParaRP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setTimeout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completed`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'Asynchronous execution:'</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asyncExecution</a:t>
            </a:r>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28231"/>
            <a:ext cx="5342637" cy="2162754"/>
          </a:xfrm>
        </p:spPr>
        <p:txBody>
          <a:bodyPr>
            <a:normAutofit/>
          </a:bodyPr>
          <a:lstStyle/>
          <a:p>
            <a:pPr algn="l">
              <a:buFont typeface="Arial" panose="020B0604020202020204" pitchFamily="34" charset="0"/>
              <a:buChar char="•"/>
            </a:pPr>
            <a:r>
              <a:rPr lang="en-GB" b="0" i="0" dirty="0">
                <a:solidFill>
                  <a:srgbClr val="374151"/>
                </a:solidFill>
                <a:effectLst/>
              </a:rPr>
              <a:t>Node.js uses an event-driven, non-blocking I/O model.</a:t>
            </a:r>
          </a:p>
          <a:p>
            <a:pPr algn="l">
              <a:buFont typeface="Arial" panose="020B0604020202020204" pitchFamily="34" charset="0"/>
              <a:buChar char="•"/>
            </a:pPr>
            <a:r>
              <a:rPr lang="en-GB" b="0" i="0" dirty="0">
                <a:solidFill>
                  <a:srgbClr val="374151"/>
                </a:solidFill>
                <a:effectLst/>
              </a:rPr>
              <a:t>Asynchronous programming allows for more efficient use of resources.</a:t>
            </a:r>
          </a:p>
          <a:p>
            <a:pPr algn="l">
              <a:buFont typeface="Arial" panose="020B0604020202020204" pitchFamily="34" charset="0"/>
              <a:buChar char="•"/>
            </a:pPr>
            <a:r>
              <a:rPr lang="en-GB" b="0" i="0" dirty="0">
                <a:solidFill>
                  <a:srgbClr val="374151"/>
                </a:solidFill>
                <a:effectLst/>
              </a:rPr>
              <a:t>Node.js can handle a large number of requests without blocking other requests.</a:t>
            </a:r>
          </a:p>
          <a:p>
            <a:pPr algn="l">
              <a:buFont typeface="Arial" panose="020B0604020202020204" pitchFamily="34" charset="0"/>
              <a:buChar char="•"/>
            </a:pPr>
            <a:r>
              <a:rPr lang="en-GB" b="0" i="0" dirty="0" err="1">
                <a:solidFill>
                  <a:srgbClr val="374151"/>
                </a:solidFill>
                <a:effectLst/>
              </a:rPr>
              <a:t>Callback</a:t>
            </a:r>
            <a:r>
              <a:rPr lang="en-GB" b="0" i="0" dirty="0">
                <a:solidFill>
                  <a:srgbClr val="374151"/>
                </a:solidFill>
                <a:effectLst/>
              </a:rPr>
              <a:t> functions are a common method for handling asynchronous operations.</a:t>
            </a:r>
          </a:p>
        </p:txBody>
      </p:sp>
    </p:spTree>
    <p:extLst>
      <p:ext uri="{BB962C8B-B14F-4D97-AF65-F5344CB8AC3E}">
        <p14:creationId xmlns:p14="http://schemas.microsoft.com/office/powerpoint/2010/main" val="2044807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Asynchronous </a:t>
            </a:r>
            <a:r>
              <a:rPr lang="da-DK" dirty="0" err="1"/>
              <a:t>code</a:t>
            </a:r>
            <a:r>
              <a:rPr lang="da-DK" dirty="0"/>
              <a:t> </a:t>
            </a:r>
            <a:r>
              <a:rPr lang="da-DK" dirty="0" err="1"/>
              <a:t>explained</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27</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7" y="2754135"/>
            <a:ext cx="5342637" cy="3098875"/>
          </a:xfrm>
          <a:prstGeom prst="rect">
            <a:avLst/>
          </a:prstGeom>
        </p:spPr>
        <p:txBody>
          <a:bodyPr vert="horz" lIns="0" tIns="0" rIns="0" bIns="0" rtlCol="0">
            <a:normAutofit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This code demonstrates the difference between synchronous and asynchronous execution of tasks. In the </a:t>
            </a:r>
            <a:r>
              <a:rPr lang="en-GB" dirty="0" err="1">
                <a:solidFill>
                  <a:srgbClr val="374151"/>
                </a:solidFill>
              </a:rPr>
              <a:t>syncExecution</a:t>
            </a:r>
            <a:r>
              <a:rPr lang="en-GB" dirty="0">
                <a:solidFill>
                  <a:srgbClr val="374151"/>
                </a:solidFill>
              </a:rPr>
              <a:t> function, five tasks are executed synchronously, with each task being processed one at a time. The processing time for each task is simulated with a loop that takes some time to complete. In contrast, the </a:t>
            </a:r>
            <a:r>
              <a:rPr lang="en-GB" dirty="0" err="1">
                <a:solidFill>
                  <a:srgbClr val="374151"/>
                </a:solidFill>
              </a:rPr>
              <a:t>asyncExecution</a:t>
            </a:r>
            <a:r>
              <a:rPr lang="en-GB" dirty="0">
                <a:solidFill>
                  <a:srgbClr val="374151"/>
                </a:solidFill>
              </a:rPr>
              <a:t> function executes the same five tasks asynchronously, using the </a:t>
            </a:r>
            <a:r>
              <a:rPr lang="en-GB" dirty="0" err="1">
                <a:solidFill>
                  <a:srgbClr val="374151"/>
                </a:solidFill>
              </a:rPr>
              <a:t>setTimeout</a:t>
            </a:r>
            <a:r>
              <a:rPr lang="en-GB" dirty="0">
                <a:solidFill>
                  <a:srgbClr val="374151"/>
                </a:solidFill>
              </a:rPr>
              <a:t> function to simulate an asynchronous delay. Each task is started, and then the event loop is allowed to continue running while the processing time elapses. This allows the next task to start processing while the previous task is still running.</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582067"/>
            <a:ext cx="5804232" cy="5693866"/>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 Synchronous execution of tasks</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syncExecution</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5</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started`</a:t>
            </a:r>
            <a:r>
              <a:rPr lang="en-GB" sz="1400" b="0" dirty="0">
                <a:solidFill>
                  <a:srgbClr val="D4D4D4"/>
                </a:solidFill>
                <a:effectLst/>
                <a:latin typeface="Menlo" panose="020B0609030804020204" pitchFamily="49" charset="0"/>
              </a:rPr>
              <a:t>);</a:t>
            </a:r>
          </a:p>
          <a:p>
            <a:r>
              <a:rPr lang="en-GB" sz="1400" b="0" dirty="0">
                <a:solidFill>
                  <a:srgbClr val="6A9955"/>
                </a:solidFill>
                <a:effectLst/>
                <a:latin typeface="Menlo" panose="020B0609030804020204" pitchFamily="49" charset="0"/>
              </a:rPr>
              <a:t>    // Simulate some processing time</a:t>
            </a:r>
            <a:endParaRPr lang="en-GB" sz="1400" b="0" dirty="0">
              <a:solidFill>
                <a:srgbClr val="D4D4D4"/>
              </a:solidFill>
              <a:effectLst/>
              <a:latin typeface="Menlo" panose="020B0609030804020204" pitchFamily="49" charset="0"/>
            </a:endParaRP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j</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j</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1000000000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j</a:t>
            </a:r>
            <a:r>
              <a:rPr lang="en-GB" sz="1400" b="0" dirty="0" err="1">
                <a:solidFill>
                  <a:srgbClr val="D4D4D4"/>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completed`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'Synchronous execution:'</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syncExecution</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Asynchronous execution of tasks</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asyncExecution</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5</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started`</a:t>
            </a:r>
            <a:r>
              <a:rPr lang="en-GB" sz="1400" b="0" dirty="0">
                <a:solidFill>
                  <a:srgbClr val="D4D4D4"/>
                </a:solidFill>
                <a:effectLst/>
                <a:latin typeface="Menlo" panose="020B0609030804020204" pitchFamily="49" charset="0"/>
              </a:rPr>
              <a:t>);</a:t>
            </a:r>
          </a:p>
          <a:p>
            <a:r>
              <a:rPr lang="en-GB" sz="1400" b="0" dirty="0">
                <a:solidFill>
                  <a:srgbClr val="6A9955"/>
                </a:solidFill>
                <a:effectLst/>
                <a:latin typeface="Menlo" panose="020B0609030804020204" pitchFamily="49" charset="0"/>
              </a:rPr>
              <a:t>    // Simulate some processing time</a:t>
            </a:r>
            <a:endParaRPr lang="en-GB" sz="1400" b="0" dirty="0">
              <a:solidFill>
                <a:srgbClr val="D4D4D4"/>
              </a:solidFill>
              <a:effectLst/>
              <a:latin typeface="Menlo" panose="020B0609030804020204" pitchFamily="49" charset="0"/>
            </a:endParaRP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setTimeout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completed`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'Asynchronous execution:'</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asyncExecution</a:t>
            </a:r>
            <a:r>
              <a:rPr lang="en-GB" sz="1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963332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Asynchronous Programming in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28</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80792"/>
            <a:ext cx="5342637" cy="103153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Node.js is known for its asynchronous programming model, which allows for highly scalable and performant applications.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582067"/>
            <a:ext cx="5804232" cy="5693866"/>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 Synchronous execution of tasks</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syncExecution</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5</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started`</a:t>
            </a:r>
            <a:r>
              <a:rPr lang="en-GB" sz="1400" b="0" dirty="0">
                <a:solidFill>
                  <a:srgbClr val="D4D4D4"/>
                </a:solidFill>
                <a:effectLst/>
                <a:latin typeface="Menlo" panose="020B0609030804020204" pitchFamily="49" charset="0"/>
              </a:rPr>
              <a:t>);</a:t>
            </a:r>
          </a:p>
          <a:p>
            <a:r>
              <a:rPr lang="en-GB" sz="1400" b="0" dirty="0">
                <a:solidFill>
                  <a:srgbClr val="6A9955"/>
                </a:solidFill>
                <a:effectLst/>
                <a:latin typeface="Menlo" panose="020B0609030804020204" pitchFamily="49" charset="0"/>
              </a:rPr>
              <a:t>    // Simulate some processing time</a:t>
            </a:r>
            <a:endParaRPr lang="en-GB" sz="1400" b="0" dirty="0">
              <a:solidFill>
                <a:srgbClr val="D4D4D4"/>
              </a:solidFill>
              <a:effectLst/>
              <a:latin typeface="Menlo" panose="020B0609030804020204" pitchFamily="49" charset="0"/>
            </a:endParaRP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j</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j</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1000000000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j</a:t>
            </a:r>
            <a:r>
              <a:rPr lang="en-GB" sz="1400" b="0" dirty="0" err="1">
                <a:solidFill>
                  <a:srgbClr val="D4D4D4"/>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completed`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'Synchronous execution:'</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syncExecution</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Asynchronous execution of tasks</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asyncExecution</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for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&lt; </a:t>
            </a:r>
            <a:r>
              <a:rPr lang="en-GB" sz="1400" b="0" dirty="0">
                <a:solidFill>
                  <a:srgbClr val="B5CEA8"/>
                </a:solidFill>
                <a:effectLst/>
                <a:latin typeface="Menlo" panose="020B0609030804020204" pitchFamily="49" charset="0"/>
              </a:rPr>
              <a:t>5</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i</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started`</a:t>
            </a:r>
            <a:r>
              <a:rPr lang="en-GB" sz="1400" b="0" dirty="0">
                <a:solidFill>
                  <a:srgbClr val="D4D4D4"/>
                </a:solidFill>
                <a:effectLst/>
                <a:latin typeface="Menlo" panose="020B0609030804020204" pitchFamily="49" charset="0"/>
              </a:rPr>
              <a:t>);</a:t>
            </a:r>
          </a:p>
          <a:p>
            <a:r>
              <a:rPr lang="en-GB" sz="1400" b="0" dirty="0">
                <a:solidFill>
                  <a:srgbClr val="6A9955"/>
                </a:solidFill>
                <a:effectLst/>
                <a:latin typeface="Menlo" panose="020B0609030804020204" pitchFamily="49" charset="0"/>
              </a:rPr>
              <a:t>    // Simulate some processing time</a:t>
            </a:r>
            <a:endParaRPr lang="en-GB" sz="1400" b="0" dirty="0">
              <a:solidFill>
                <a:srgbClr val="D4D4D4"/>
              </a:solidFill>
              <a:effectLst/>
              <a:latin typeface="Menlo" panose="020B0609030804020204" pitchFamily="49" charset="0"/>
            </a:endParaRP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setTimeout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a:t>
            </a:r>
            <a:r>
              <a:rPr lang="en-GB" sz="1400" b="0" dirty="0">
                <a:solidFill>
                  <a:srgbClr val="569CD6"/>
                </a:solidFill>
                <a:effectLst/>
                <a:latin typeface="Menlo" panose="020B0609030804020204" pitchFamily="49" charset="0"/>
              </a:rPr>
              <a:t>${</a:t>
            </a:r>
            <a:r>
              <a:rPr lang="en-GB" sz="1400" b="0" dirty="0" err="1">
                <a:solidFill>
                  <a:srgbClr val="9CDCFE"/>
                </a:solidFill>
                <a:effectLst/>
                <a:latin typeface="Menlo" panose="020B0609030804020204" pitchFamily="49" charset="0"/>
              </a:rPr>
              <a:t>i</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 completed`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'Asynchronous execution:'</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asyncExecution</a:t>
            </a:r>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28231"/>
            <a:ext cx="5342637" cy="2162754"/>
          </a:xfrm>
        </p:spPr>
        <p:txBody>
          <a:bodyPr>
            <a:normAutofit fontScale="85000" lnSpcReduction="20000"/>
          </a:bodyPr>
          <a:lstStyle/>
          <a:p>
            <a:pPr algn="l">
              <a:buFont typeface="Arial" panose="020B0604020202020204" pitchFamily="34" charset="0"/>
              <a:buChar char="•"/>
            </a:pPr>
            <a:r>
              <a:rPr lang="en-GB" b="0" i="0" dirty="0">
                <a:solidFill>
                  <a:srgbClr val="374151"/>
                </a:solidFill>
                <a:effectLst/>
              </a:rPr>
              <a:t>Asynchronous programming allows multiple tasks to be executed simultaneously, improving application performance.</a:t>
            </a:r>
          </a:p>
          <a:p>
            <a:pPr algn="l">
              <a:buFont typeface="Arial" panose="020B0604020202020204" pitchFamily="34" charset="0"/>
              <a:buChar char="•"/>
            </a:pPr>
            <a:r>
              <a:rPr lang="en-GB" b="0" i="0" dirty="0">
                <a:solidFill>
                  <a:srgbClr val="374151"/>
                </a:solidFill>
                <a:effectLst/>
              </a:rPr>
              <a:t>Node.js uses a non-blocking I/O model, which means that it doesn't wait for I/O operations to complete before moving on to the next task.</a:t>
            </a:r>
          </a:p>
          <a:p>
            <a:pPr algn="l">
              <a:buFont typeface="Arial" panose="020B0604020202020204" pitchFamily="34" charset="0"/>
              <a:buChar char="•"/>
            </a:pPr>
            <a:r>
              <a:rPr lang="en-GB" b="0" i="0" dirty="0">
                <a:solidFill>
                  <a:srgbClr val="374151"/>
                </a:solidFill>
                <a:effectLst/>
              </a:rPr>
              <a:t>The 'fs' module in Node.js is a good example of asynchronous programming, allowing you to read and write files without blocking the event loop.</a:t>
            </a:r>
          </a:p>
          <a:p>
            <a:pPr algn="l">
              <a:buFont typeface="Arial" panose="020B0604020202020204" pitchFamily="34" charset="0"/>
              <a:buChar char="•"/>
            </a:pPr>
            <a:r>
              <a:rPr lang="en-GB" b="0" i="0" dirty="0">
                <a:solidFill>
                  <a:srgbClr val="374151"/>
                </a:solidFill>
                <a:effectLst/>
              </a:rPr>
              <a:t>The 'async' module in Node.js provides powerful abstractions for dealing with asynchronous programming in more complex applications.</a:t>
            </a:r>
          </a:p>
        </p:txBody>
      </p:sp>
    </p:spTree>
    <p:extLst>
      <p:ext uri="{BB962C8B-B14F-4D97-AF65-F5344CB8AC3E}">
        <p14:creationId xmlns:p14="http://schemas.microsoft.com/office/powerpoint/2010/main" val="3637098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sz="3200" dirty="0"/>
              <a:t>Asynchronous Control Flow with the </a:t>
            </a:r>
            <a:r>
              <a:rPr lang="da-DK" sz="3200" dirty="0" err="1"/>
              <a:t>Async</a:t>
            </a:r>
            <a:r>
              <a:rPr lang="da-DK" sz="3200" dirty="0"/>
              <a:t> </a:t>
            </a:r>
            <a:r>
              <a:rPr lang="da-DK" sz="3200" dirty="0" err="1"/>
              <a:t>Module</a:t>
            </a:r>
            <a:endParaRPr lang="da-DK" sz="3200"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29</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80792"/>
            <a:ext cx="5342637" cy="103153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The 'async' module is a popular utility module for Node.js that provides several control flow functions that make it easier to handle asynchronous operations.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176211"/>
            <a:ext cx="5804232" cy="4185761"/>
          </a:xfrm>
          <a:prstGeom prst="rect">
            <a:avLst/>
          </a:prstGeom>
          <a:noFill/>
        </p:spPr>
        <p:txBody>
          <a:bodyPr wrap="square">
            <a:spAutoFit/>
          </a:bodyPr>
          <a:lstStyle/>
          <a:p>
            <a:r>
              <a:rPr lang="en-GB" sz="1400" b="1" dirty="0">
                <a:solidFill>
                  <a:srgbClr val="6A9955"/>
                </a:solidFill>
                <a:effectLst/>
                <a:latin typeface="Menlo" panose="020B0609030804020204" pitchFamily="49" charset="0"/>
              </a:rPr>
              <a:t>//example using the async module</a:t>
            </a:r>
            <a:endParaRPr lang="en-GB" sz="1400" b="1"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async</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'async'</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async</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parallel</a:t>
            </a:r>
            <a:r>
              <a:rPr lang="en-GB" sz="1400" b="0" dirty="0">
                <a:solidFill>
                  <a:srgbClr val="D4D4D4"/>
                </a:solidFill>
                <a:effectLst/>
                <a:latin typeface="Menlo" panose="020B0609030804020204" pitchFamily="49" charset="0"/>
              </a:rPr>
              <a:t>([</a:t>
            </a:r>
          </a:p>
          <a:p>
            <a:r>
              <a:rPr lang="en-GB" sz="1400" b="0" dirty="0">
                <a:solidFill>
                  <a:srgbClr val="569CD6"/>
                </a:solidFill>
                <a:effectLst/>
                <a:latin typeface="Menlo" panose="020B0609030804020204" pitchFamily="49" charset="0"/>
              </a:rPr>
              <a:t>  function</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callback</a:t>
            </a:r>
            <a:r>
              <a:rPr lang="en-GB" sz="1400" b="0" dirty="0">
                <a:solidFill>
                  <a:srgbClr val="D4D4D4"/>
                </a:solidFill>
                <a:effectLst/>
                <a:latin typeface="Menlo" panose="020B0609030804020204" pitchFamily="49" charset="0"/>
              </a:rPr>
              <a:t>) {</a:t>
            </a: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setTimeout</a:t>
            </a:r>
            <a:r>
              <a:rPr lang="en-GB" sz="1400" b="0" dirty="0">
                <a:solidFill>
                  <a:srgbClr val="D4D4D4"/>
                </a:solidFill>
                <a:effectLst/>
                <a:latin typeface="Menlo" panose="020B0609030804020204" pitchFamily="49" charset="0"/>
              </a:rPr>
              <a:t>(</a:t>
            </a:r>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One’</a:t>
            </a:r>
            <a:r>
              <a:rPr lang="en-GB" sz="1400" b="0" dirty="0">
                <a:solidFill>
                  <a:srgbClr val="D4D4D4"/>
                </a:solidFill>
                <a:effectLst/>
                <a:latin typeface="Menlo" panose="020B0609030804020204" pitchFamily="49" charset="0"/>
              </a:rPr>
              <a:t>);</a:t>
            </a: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callback</a:t>
            </a:r>
            <a:r>
              <a:rPr lang="en-GB" sz="1400" b="0" dirty="0">
                <a:solidFill>
                  <a:srgbClr val="D4D4D4"/>
                </a:solidFill>
                <a:effectLst/>
                <a:latin typeface="Menlo" panose="020B0609030804020204" pitchFamily="49" charset="0"/>
              </a:rPr>
              <a:t>(</a:t>
            </a:r>
            <a:r>
              <a:rPr lang="en-GB" sz="1400" b="0" dirty="0">
                <a:solidFill>
                  <a:srgbClr val="569CD6"/>
                </a:solidFill>
                <a:effectLst/>
                <a:latin typeface="Menlo" panose="020B0609030804020204" pitchFamily="49" charset="0"/>
              </a:rPr>
              <a:t>null</a:t>
            </a:r>
            <a:r>
              <a:rPr lang="en-GB" sz="1400" b="0" dirty="0">
                <a:solidFill>
                  <a:srgbClr val="D4D4D4"/>
                </a:solidFill>
                <a:effectLst/>
                <a:latin typeface="Menlo" panose="020B0609030804020204" pitchFamily="49" charset="0"/>
              </a:rPr>
              <a:t>, </a:t>
            </a:r>
            <a:r>
              <a:rPr lang="en-GB" sz="1400" b="0" dirty="0">
                <a:solidFill>
                  <a:srgbClr val="B5CEA8"/>
                </a:solidFill>
                <a:effectLst/>
                <a:latin typeface="Menlo" panose="020B0609030804020204" pitchFamily="49" charset="0"/>
              </a:rPr>
              <a:t>1</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200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function</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callback</a:t>
            </a:r>
            <a:r>
              <a:rPr lang="en-GB" sz="1400" b="0" dirty="0">
                <a:solidFill>
                  <a:srgbClr val="D4D4D4"/>
                </a:solidFill>
                <a:effectLst/>
                <a:latin typeface="Menlo" panose="020B0609030804020204" pitchFamily="49" charset="0"/>
              </a:rPr>
              <a:t>) {</a:t>
            </a: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setTimeout</a:t>
            </a:r>
            <a:r>
              <a:rPr lang="en-GB" sz="1400" b="0" dirty="0">
                <a:solidFill>
                  <a:srgbClr val="D4D4D4"/>
                </a:solidFill>
                <a:effectLst/>
                <a:latin typeface="Menlo" panose="020B0609030804020204" pitchFamily="49" charset="0"/>
              </a:rPr>
              <a:t>(</a:t>
            </a:r>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'Task Two’</a:t>
            </a:r>
            <a:r>
              <a:rPr lang="en-GB" sz="1400" b="0" dirty="0">
                <a:solidFill>
                  <a:srgbClr val="D4D4D4"/>
                </a:solidFill>
                <a:effectLst/>
                <a:latin typeface="Menlo" panose="020B0609030804020204" pitchFamily="49" charset="0"/>
              </a:rPr>
              <a:t>);</a:t>
            </a:r>
          </a:p>
          <a:p>
            <a:r>
              <a:rPr lang="en-GB" sz="1400" b="0" dirty="0">
                <a:solidFill>
                  <a:srgbClr val="DCDCAA"/>
                </a:solidFill>
                <a:effectLst/>
                <a:latin typeface="Menlo" panose="020B0609030804020204" pitchFamily="49" charset="0"/>
              </a:rPr>
              <a:t>      </a:t>
            </a:r>
            <a:r>
              <a:rPr lang="en-GB" sz="1400" b="0" dirty="0" err="1">
                <a:solidFill>
                  <a:srgbClr val="DCDCAA"/>
                </a:solidFill>
                <a:effectLst/>
                <a:latin typeface="Menlo" panose="020B0609030804020204" pitchFamily="49" charset="0"/>
              </a:rPr>
              <a:t>callback</a:t>
            </a:r>
            <a:r>
              <a:rPr lang="en-GB" sz="1400" b="0" dirty="0">
                <a:solidFill>
                  <a:srgbClr val="D4D4D4"/>
                </a:solidFill>
                <a:effectLst/>
                <a:latin typeface="Menlo" panose="020B0609030804020204" pitchFamily="49" charset="0"/>
              </a:rPr>
              <a:t>(</a:t>
            </a:r>
            <a:r>
              <a:rPr lang="en-GB" sz="1400" b="0" dirty="0">
                <a:solidFill>
                  <a:srgbClr val="569CD6"/>
                </a:solidFill>
                <a:effectLst/>
                <a:latin typeface="Menlo" panose="020B0609030804020204" pitchFamily="49" charset="0"/>
              </a:rPr>
              <a:t>null</a:t>
            </a:r>
            <a:r>
              <a:rPr lang="en-GB" sz="1400" b="0" dirty="0">
                <a:solidFill>
                  <a:srgbClr val="D4D4D4"/>
                </a:solidFill>
                <a:effectLst/>
                <a:latin typeface="Menlo" panose="020B0609030804020204" pitchFamily="49" charset="0"/>
              </a:rPr>
              <a:t>, </a:t>
            </a:r>
            <a:r>
              <a:rPr lang="en-GB" sz="1400" b="0" dirty="0">
                <a:solidFill>
                  <a:srgbClr val="B5CEA8"/>
                </a:solidFill>
                <a:effectLst/>
                <a:latin typeface="Menlo" panose="020B0609030804020204" pitchFamily="49" charset="0"/>
              </a:rPr>
              <a:t>2</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100</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function</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results</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results</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28230"/>
            <a:ext cx="5342637" cy="2528513"/>
          </a:xfrm>
        </p:spPr>
        <p:txBody>
          <a:bodyPr>
            <a:normAutofit/>
          </a:bodyPr>
          <a:lstStyle/>
          <a:p>
            <a:pPr algn="l">
              <a:buFont typeface="Arial" panose="020B0604020202020204" pitchFamily="34" charset="0"/>
              <a:buChar char="•"/>
            </a:pPr>
            <a:r>
              <a:rPr lang="en-GB" b="0" i="0" dirty="0">
                <a:solidFill>
                  <a:srgbClr val="374151"/>
                </a:solidFill>
                <a:effectLst/>
              </a:rPr>
              <a:t>The 'async' module provides functions for managing asynchronous control flow such as parallel, series, waterfall, and more.</a:t>
            </a:r>
          </a:p>
          <a:p>
            <a:pPr algn="l">
              <a:buFont typeface="Arial" panose="020B0604020202020204" pitchFamily="34" charset="0"/>
              <a:buChar char="•"/>
            </a:pPr>
            <a:r>
              <a:rPr lang="en-GB" b="0" i="0" dirty="0">
                <a:solidFill>
                  <a:srgbClr val="374151"/>
                </a:solidFill>
                <a:effectLst/>
              </a:rPr>
              <a:t>The 'async' module is widely used in Node.js for managing complex asynchronous operations.</a:t>
            </a:r>
          </a:p>
          <a:p>
            <a:pPr algn="l">
              <a:buFont typeface="Arial" panose="020B0604020202020204" pitchFamily="34" charset="0"/>
              <a:buChar char="•"/>
            </a:pPr>
            <a:r>
              <a:rPr lang="en-GB" b="0" i="0" dirty="0">
                <a:solidFill>
                  <a:srgbClr val="374151"/>
                </a:solidFill>
                <a:effectLst/>
              </a:rPr>
              <a:t>The 'async' module can be installed using </a:t>
            </a:r>
            <a:r>
              <a:rPr lang="en-GB" b="0" i="0" dirty="0" err="1">
                <a:solidFill>
                  <a:srgbClr val="374151"/>
                </a:solidFill>
                <a:effectLst/>
              </a:rPr>
              <a:t>npm</a:t>
            </a:r>
            <a:r>
              <a:rPr lang="en-GB" b="0" i="0" dirty="0">
                <a:solidFill>
                  <a:srgbClr val="374151"/>
                </a:solidFill>
                <a:effectLst/>
              </a:rPr>
              <a:t>: </a:t>
            </a:r>
            <a:r>
              <a:rPr lang="en-GB" b="0" i="0" dirty="0" err="1">
                <a:solidFill>
                  <a:srgbClr val="374151"/>
                </a:solidFill>
                <a:effectLst/>
              </a:rPr>
              <a:t>npm</a:t>
            </a:r>
            <a:r>
              <a:rPr lang="en-GB" b="0" i="0" dirty="0">
                <a:solidFill>
                  <a:srgbClr val="374151"/>
                </a:solidFill>
                <a:effectLst/>
              </a:rPr>
              <a:t> install async</a:t>
            </a:r>
          </a:p>
          <a:p>
            <a:pPr algn="l">
              <a:buFont typeface="Arial" panose="020B0604020202020204" pitchFamily="34" charset="0"/>
              <a:buChar char="•"/>
            </a:pPr>
            <a:r>
              <a:rPr lang="en-GB" b="0" i="0" dirty="0">
                <a:solidFill>
                  <a:srgbClr val="374151"/>
                </a:solidFill>
                <a:effectLst/>
              </a:rPr>
              <a:t>The 'async' module is designed to work with both </a:t>
            </a:r>
            <a:r>
              <a:rPr lang="en-GB" b="0" i="0" dirty="0" err="1">
                <a:solidFill>
                  <a:srgbClr val="374151"/>
                </a:solidFill>
                <a:effectLst/>
              </a:rPr>
              <a:t>callbacks</a:t>
            </a:r>
            <a:r>
              <a:rPr lang="en-GB" b="0" i="0" dirty="0">
                <a:solidFill>
                  <a:srgbClr val="374151"/>
                </a:solidFill>
                <a:effectLst/>
              </a:rPr>
              <a:t> and Promises.</a:t>
            </a:r>
          </a:p>
        </p:txBody>
      </p:sp>
      <p:sp>
        <p:nvSpPr>
          <p:cNvPr id="7" name="Rectangle 6">
            <a:extLst>
              <a:ext uri="{FF2B5EF4-FFF2-40B4-BE49-F238E27FC236}">
                <a16:creationId xmlns:a16="http://schemas.microsoft.com/office/drawing/2014/main" id="{AE60C09B-6292-EBA5-47D9-8A86DEF6376D}"/>
              </a:ext>
            </a:extLst>
          </p:cNvPr>
          <p:cNvSpPr/>
          <p:nvPr/>
        </p:nvSpPr>
        <p:spPr>
          <a:xfrm>
            <a:off x="6639339" y="5017272"/>
            <a:ext cx="5064981" cy="16459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600" dirty="0"/>
              <a:t>The code uses the 'async' module to run two functions in parallel and then logs the results.</a:t>
            </a:r>
          </a:p>
          <a:p>
            <a:pPr algn="ctr"/>
            <a:r>
              <a:rPr lang="en-GB" sz="1600" dirty="0"/>
              <a:t>Each function runs a </a:t>
            </a:r>
            <a:r>
              <a:rPr lang="en-GB" sz="1600" dirty="0" err="1"/>
              <a:t>setTimeout</a:t>
            </a:r>
            <a:r>
              <a:rPr lang="en-GB" sz="1600" dirty="0"/>
              <a:t> function that simulates an asynchronous operation.</a:t>
            </a:r>
          </a:p>
          <a:p>
            <a:pPr algn="ctr"/>
            <a:r>
              <a:rPr lang="en-GB" sz="1600" dirty="0"/>
              <a:t>The results are logged to the console once both functions have completed.</a:t>
            </a:r>
            <a:endParaRPr lang="en-DK" sz="1600" dirty="0" err="1"/>
          </a:p>
        </p:txBody>
      </p:sp>
    </p:spTree>
    <p:extLst>
      <p:ext uri="{BB962C8B-B14F-4D97-AF65-F5344CB8AC3E}">
        <p14:creationId xmlns:p14="http://schemas.microsoft.com/office/powerpoint/2010/main" val="329263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p:txBody>
          <a:bodyPr/>
          <a:lstStyle/>
          <a:p>
            <a:r>
              <a:rPr lang="da-DK" dirty="0"/>
              <a:t>Agenda</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6" y="1779104"/>
            <a:ext cx="5469468" cy="4062896"/>
          </a:xfrm>
        </p:spPr>
        <p:txBody>
          <a:bodyPr>
            <a:noAutofit/>
          </a:bodyPr>
          <a:lstStyle/>
          <a:p>
            <a:pPr>
              <a:buFont typeface="+mj-lt"/>
              <a:buAutoNum type="arabicPeriod"/>
            </a:pPr>
            <a:r>
              <a:rPr lang="da-DK" sz="1200" dirty="0" err="1">
                <a:solidFill>
                  <a:schemeClr val="tx1">
                    <a:lumMod val="75000"/>
                    <a:lumOff val="25000"/>
                  </a:schemeClr>
                </a:solidFill>
              </a:rPr>
              <a:t>Introduction</a:t>
            </a:r>
            <a:r>
              <a:rPr lang="da-DK" sz="1200" dirty="0">
                <a:solidFill>
                  <a:schemeClr val="tx1">
                    <a:lumMod val="75000"/>
                    <a:lumOff val="25000"/>
                  </a:schemeClr>
                </a:solidFill>
              </a:rPr>
              <a:t> to </a:t>
            </a:r>
            <a:r>
              <a:rPr lang="da-DK" sz="1200" dirty="0" err="1">
                <a:solidFill>
                  <a:schemeClr val="tx1">
                    <a:lumMod val="75000"/>
                    <a:lumOff val="25000"/>
                  </a:schemeClr>
                </a:solidFill>
              </a:rPr>
              <a:t>Node.js</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What</a:t>
            </a:r>
            <a:r>
              <a:rPr lang="da-DK" sz="1200" dirty="0">
                <a:solidFill>
                  <a:schemeClr val="tx1">
                    <a:lumMod val="75000"/>
                    <a:lumOff val="25000"/>
                  </a:schemeClr>
                </a:solidFill>
              </a:rPr>
              <a:t> is </a:t>
            </a:r>
            <a:r>
              <a:rPr lang="da-DK" sz="1200" dirty="0" err="1">
                <a:solidFill>
                  <a:schemeClr val="tx1">
                    <a:lumMod val="75000"/>
                    <a:lumOff val="25000"/>
                  </a:schemeClr>
                </a:solidFill>
              </a:rPr>
              <a:t>Node.js</a:t>
            </a:r>
            <a:r>
              <a:rPr lang="da-DK" sz="1200" dirty="0">
                <a:solidFill>
                  <a:schemeClr val="tx1">
                    <a:lumMod val="75000"/>
                    <a:lumOff val="25000"/>
                  </a:schemeClr>
                </a:solidFill>
              </a:rPr>
              <a:t> and </a:t>
            </a:r>
            <a:r>
              <a:rPr lang="da-DK" sz="1200" dirty="0" err="1">
                <a:solidFill>
                  <a:schemeClr val="tx1">
                    <a:lumMod val="75000"/>
                    <a:lumOff val="25000"/>
                  </a:schemeClr>
                </a:solidFill>
              </a:rPr>
              <a:t>why</a:t>
            </a:r>
            <a:r>
              <a:rPr lang="da-DK" sz="1200" dirty="0">
                <a:solidFill>
                  <a:schemeClr val="tx1">
                    <a:lumMod val="75000"/>
                    <a:lumOff val="25000"/>
                  </a:schemeClr>
                </a:solidFill>
              </a:rPr>
              <a:t> is it </a:t>
            </a:r>
            <a:r>
              <a:rPr lang="da-DK" sz="1200" dirty="0" err="1">
                <a:solidFill>
                  <a:schemeClr val="tx1">
                    <a:lumMod val="75000"/>
                    <a:lumOff val="25000"/>
                  </a:schemeClr>
                </a:solidFill>
              </a:rPr>
              <a:t>useful</a:t>
            </a:r>
            <a:r>
              <a:rPr lang="da-DK" sz="1200" dirty="0">
                <a:solidFill>
                  <a:schemeClr val="tx1">
                    <a:lumMod val="75000"/>
                    <a:lumOff val="25000"/>
                  </a:schemeClr>
                </a:solidFill>
              </a:rPr>
              <a:t>?</a:t>
            </a:r>
          </a:p>
          <a:p>
            <a:pPr lvl="1">
              <a:buFont typeface="+mj-lt"/>
              <a:buAutoNum type="alphaLcPeriod"/>
            </a:pPr>
            <a:r>
              <a:rPr lang="da-DK" sz="1200" dirty="0">
                <a:solidFill>
                  <a:schemeClr val="tx1">
                    <a:lumMod val="75000"/>
                    <a:lumOff val="25000"/>
                  </a:schemeClr>
                </a:solidFill>
              </a:rPr>
              <a:t>How </a:t>
            </a:r>
            <a:r>
              <a:rPr lang="da-DK" sz="1200" dirty="0" err="1">
                <a:solidFill>
                  <a:schemeClr val="tx1">
                    <a:lumMod val="75000"/>
                    <a:lumOff val="25000"/>
                  </a:schemeClr>
                </a:solidFill>
              </a:rPr>
              <a:t>does</a:t>
            </a:r>
            <a:r>
              <a:rPr lang="da-DK" sz="1200" dirty="0">
                <a:solidFill>
                  <a:schemeClr val="tx1">
                    <a:lumMod val="75000"/>
                    <a:lumOff val="25000"/>
                  </a:schemeClr>
                </a:solidFill>
              </a:rPr>
              <a:t> it </a:t>
            </a:r>
            <a:r>
              <a:rPr lang="da-DK" sz="1200" dirty="0" err="1">
                <a:solidFill>
                  <a:schemeClr val="tx1">
                    <a:lumMod val="75000"/>
                    <a:lumOff val="25000"/>
                  </a:schemeClr>
                </a:solidFill>
              </a:rPr>
              <a:t>differ</a:t>
            </a:r>
            <a:r>
              <a:rPr lang="da-DK" sz="1200" dirty="0">
                <a:solidFill>
                  <a:schemeClr val="tx1">
                    <a:lumMod val="75000"/>
                    <a:lumOff val="25000"/>
                  </a:schemeClr>
                </a:solidFill>
              </a:rPr>
              <a:t> from </a:t>
            </a:r>
            <a:r>
              <a:rPr lang="da-DK" sz="1200" dirty="0" err="1">
                <a:solidFill>
                  <a:schemeClr val="tx1">
                    <a:lumMod val="75000"/>
                    <a:lumOff val="25000"/>
                  </a:schemeClr>
                </a:solidFill>
              </a:rPr>
              <a:t>other</a:t>
            </a:r>
            <a:r>
              <a:rPr lang="da-DK" sz="1200" dirty="0">
                <a:solidFill>
                  <a:schemeClr val="tx1">
                    <a:lumMod val="75000"/>
                    <a:lumOff val="25000"/>
                  </a:schemeClr>
                </a:solidFill>
              </a:rPr>
              <a:t> web </a:t>
            </a:r>
            <a:r>
              <a:rPr lang="da-DK" sz="1200" dirty="0" err="1">
                <a:solidFill>
                  <a:schemeClr val="tx1">
                    <a:lumMod val="75000"/>
                    <a:lumOff val="25000"/>
                  </a:schemeClr>
                </a:solidFill>
              </a:rPr>
              <a:t>technologies</a:t>
            </a:r>
            <a:r>
              <a:rPr lang="da-DK" sz="1200" dirty="0">
                <a:solidFill>
                  <a:schemeClr val="tx1">
                    <a:lumMod val="75000"/>
                    <a:lumOff val="25000"/>
                  </a:schemeClr>
                </a:solidFill>
              </a:rPr>
              <a:t> </a:t>
            </a:r>
            <a:r>
              <a:rPr lang="da-DK" sz="1200" dirty="0" err="1">
                <a:solidFill>
                  <a:schemeClr val="tx1">
                    <a:lumMod val="75000"/>
                    <a:lumOff val="25000"/>
                  </a:schemeClr>
                </a:solidFill>
              </a:rPr>
              <a:t>such</a:t>
            </a:r>
            <a:r>
              <a:rPr lang="da-DK" sz="1200" dirty="0">
                <a:solidFill>
                  <a:schemeClr val="tx1">
                    <a:lumMod val="75000"/>
                    <a:lumOff val="25000"/>
                  </a:schemeClr>
                </a:solidFill>
              </a:rPr>
              <a:t> as Java and PHP?</a:t>
            </a:r>
          </a:p>
          <a:p>
            <a:pPr>
              <a:buFont typeface="+mj-lt"/>
              <a:buAutoNum type="arabicPeriod"/>
            </a:pPr>
            <a:r>
              <a:rPr lang="da-DK" sz="1200" dirty="0" err="1">
                <a:solidFill>
                  <a:schemeClr val="tx1">
                    <a:lumMod val="75000"/>
                    <a:lumOff val="25000"/>
                  </a:schemeClr>
                </a:solidFill>
              </a:rPr>
              <a:t>Installing</a:t>
            </a:r>
            <a:r>
              <a:rPr lang="da-DK" sz="1200" dirty="0">
                <a:solidFill>
                  <a:schemeClr val="tx1">
                    <a:lumMod val="75000"/>
                    <a:lumOff val="25000"/>
                  </a:schemeClr>
                </a:solidFill>
              </a:rPr>
              <a:t> </a:t>
            </a:r>
            <a:r>
              <a:rPr lang="da-DK" sz="1200" dirty="0" err="1">
                <a:solidFill>
                  <a:schemeClr val="tx1">
                    <a:lumMod val="75000"/>
                    <a:lumOff val="25000"/>
                  </a:schemeClr>
                </a:solidFill>
              </a:rPr>
              <a:t>Node.js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Basic </a:t>
            </a:r>
            <a:r>
              <a:rPr lang="da-DK" sz="1200" dirty="0" err="1">
                <a:solidFill>
                  <a:schemeClr val="tx1">
                    <a:lumMod val="75000"/>
                    <a:lumOff val="25000"/>
                  </a:schemeClr>
                </a:solidFill>
              </a:rPr>
              <a:t>setup</a:t>
            </a:r>
            <a:r>
              <a:rPr lang="da-DK" sz="1200" dirty="0">
                <a:solidFill>
                  <a:schemeClr val="tx1">
                    <a:lumMod val="75000"/>
                    <a:lumOff val="25000"/>
                  </a:schemeClr>
                </a:solidFill>
              </a:rPr>
              <a:t> and </a:t>
            </a:r>
            <a:r>
              <a:rPr lang="da-DK" sz="1200" dirty="0" err="1">
                <a:solidFill>
                  <a:schemeClr val="tx1">
                    <a:lumMod val="75000"/>
                    <a:lumOff val="25000"/>
                  </a:schemeClr>
                </a:solidFill>
              </a:rPr>
              <a:t>configuration</a:t>
            </a:r>
            <a:endParaRPr lang="da-DK" sz="1200" dirty="0">
              <a:solidFill>
                <a:schemeClr val="tx1">
                  <a:lumMod val="75000"/>
                  <a:lumOff val="25000"/>
                </a:schemeClr>
              </a:solidFill>
            </a:endParaRPr>
          </a:p>
          <a:p>
            <a:pPr>
              <a:buFont typeface="+mj-lt"/>
              <a:buAutoNum type="arabicPeriod"/>
            </a:pPr>
            <a:r>
              <a:rPr lang="da-DK" sz="1200" dirty="0" err="1">
                <a:solidFill>
                  <a:schemeClr val="tx1">
                    <a:lumMod val="75000"/>
                    <a:lumOff val="25000"/>
                  </a:schemeClr>
                </a:solidFill>
              </a:rPr>
              <a:t>Node.js</a:t>
            </a:r>
            <a:r>
              <a:rPr lang="da-DK" sz="1200" dirty="0">
                <a:solidFill>
                  <a:schemeClr val="tx1">
                    <a:lumMod val="75000"/>
                    <a:lumOff val="25000"/>
                  </a:schemeClr>
                </a:solidFill>
              </a:rPr>
              <a:t> basics</a:t>
            </a:r>
          </a:p>
          <a:p>
            <a:pPr lvl="1">
              <a:buFont typeface="+mj-lt"/>
              <a:buAutoNum type="alphaLcPeriod"/>
            </a:pPr>
            <a:r>
              <a:rPr lang="da-DK" sz="1200" dirty="0">
                <a:solidFill>
                  <a:schemeClr val="tx1">
                    <a:lumMod val="75000"/>
                    <a:lumOff val="25000"/>
                  </a:schemeClr>
                </a:solidFill>
              </a:rPr>
              <a:t>Basic </a:t>
            </a:r>
            <a:r>
              <a:rPr lang="da-DK" sz="1200" dirty="0" err="1">
                <a:solidFill>
                  <a:schemeClr val="tx1">
                    <a:lumMod val="75000"/>
                    <a:lumOff val="25000"/>
                  </a:schemeClr>
                </a:solidFill>
              </a:rPr>
              <a:t>syntax</a:t>
            </a:r>
            <a:r>
              <a:rPr lang="da-DK" sz="1200" dirty="0">
                <a:solidFill>
                  <a:schemeClr val="tx1">
                    <a:lumMod val="75000"/>
                    <a:lumOff val="25000"/>
                  </a:schemeClr>
                </a:solidFill>
              </a:rPr>
              <a:t> and </a:t>
            </a:r>
            <a:r>
              <a:rPr lang="da-DK" sz="1200" dirty="0" err="1">
                <a:solidFill>
                  <a:schemeClr val="tx1">
                    <a:lumMod val="75000"/>
                    <a:lumOff val="25000"/>
                  </a:schemeClr>
                </a:solidFill>
              </a:rPr>
              <a:t>structure</a:t>
            </a:r>
            <a:r>
              <a:rPr lang="da-DK" sz="1200" dirty="0">
                <a:solidFill>
                  <a:schemeClr val="tx1">
                    <a:lumMod val="75000"/>
                    <a:lumOff val="25000"/>
                  </a:schemeClr>
                </a:solidFill>
              </a:rPr>
              <a:t> of </a:t>
            </a:r>
            <a:r>
              <a:rPr lang="da-DK" sz="1200" dirty="0" err="1">
                <a:solidFill>
                  <a:schemeClr val="tx1">
                    <a:lumMod val="75000"/>
                    <a:lumOff val="25000"/>
                  </a:schemeClr>
                </a:solidFill>
              </a:rPr>
              <a:t>Node.js</a:t>
            </a:r>
            <a:r>
              <a:rPr lang="da-DK" sz="1200" dirty="0">
                <a:solidFill>
                  <a:schemeClr val="tx1">
                    <a:lumMod val="75000"/>
                    <a:lumOff val="25000"/>
                  </a:schemeClr>
                </a:solidFill>
              </a:rPr>
              <a:t> </a:t>
            </a:r>
            <a:r>
              <a:rPr lang="da-DK" sz="1200" dirty="0" err="1">
                <a:solidFill>
                  <a:schemeClr val="tx1">
                    <a:lumMod val="75000"/>
                    <a:lumOff val="25000"/>
                  </a:schemeClr>
                </a:solidFill>
              </a:rPr>
              <a:t>applications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The </a:t>
            </a:r>
            <a:r>
              <a:rPr lang="da-DK" sz="1200" dirty="0" err="1">
                <a:solidFill>
                  <a:schemeClr val="tx1">
                    <a:lumMod val="75000"/>
                    <a:lumOff val="25000"/>
                  </a:schemeClr>
                </a:solidFill>
              </a:rPr>
              <a:t>Node.js</a:t>
            </a:r>
            <a:r>
              <a:rPr lang="da-DK" sz="1200" dirty="0">
                <a:solidFill>
                  <a:schemeClr val="tx1">
                    <a:lumMod val="75000"/>
                    <a:lumOff val="25000"/>
                  </a:schemeClr>
                </a:solidFill>
              </a:rPr>
              <a:t> </a:t>
            </a:r>
            <a:r>
              <a:rPr lang="da-DK" sz="1200" dirty="0" err="1">
                <a:solidFill>
                  <a:schemeClr val="tx1">
                    <a:lumMod val="75000"/>
                    <a:lumOff val="25000"/>
                  </a:schemeClr>
                </a:solidFill>
              </a:rPr>
              <a:t>module</a:t>
            </a:r>
            <a:r>
              <a:rPr lang="da-DK" sz="1200" dirty="0">
                <a:solidFill>
                  <a:schemeClr val="tx1">
                    <a:lumMod val="75000"/>
                    <a:lumOff val="25000"/>
                  </a:schemeClr>
                </a:solidFill>
              </a:rPr>
              <a:t> system and </a:t>
            </a:r>
            <a:r>
              <a:rPr lang="da-DK" sz="1200" dirty="0" err="1">
                <a:solidFill>
                  <a:schemeClr val="tx1">
                    <a:lumMod val="75000"/>
                    <a:lumOff val="25000"/>
                  </a:schemeClr>
                </a:solidFill>
              </a:rPr>
              <a:t>using</a:t>
            </a:r>
            <a:r>
              <a:rPr lang="da-DK" sz="1200" dirty="0">
                <a:solidFill>
                  <a:schemeClr val="tx1">
                    <a:lumMod val="75000"/>
                    <a:lumOff val="25000"/>
                  </a:schemeClr>
                </a:solidFill>
              </a:rPr>
              <a:t> </a:t>
            </a:r>
            <a:r>
              <a:rPr lang="da-DK" sz="1200" dirty="0" err="1">
                <a:solidFill>
                  <a:schemeClr val="tx1">
                    <a:lumMod val="75000"/>
                    <a:lumOff val="25000"/>
                  </a:schemeClr>
                </a:solidFill>
              </a:rPr>
              <a:t>npm</a:t>
            </a:r>
            <a:r>
              <a:rPr lang="da-DK" sz="1200" dirty="0">
                <a:solidFill>
                  <a:schemeClr val="tx1">
                    <a:lumMod val="75000"/>
                    <a:lumOff val="25000"/>
                  </a:schemeClr>
                </a:solidFill>
              </a:rPr>
              <a:t> (Node Package Manager)</a:t>
            </a:r>
          </a:p>
          <a:p>
            <a:pPr>
              <a:buFont typeface="+mj-lt"/>
              <a:buAutoNum type="arabicPeriod"/>
            </a:pPr>
            <a:r>
              <a:rPr lang="da-DK" sz="1200" dirty="0">
                <a:solidFill>
                  <a:schemeClr val="tx1">
                    <a:lumMod val="75000"/>
                    <a:lumOff val="25000"/>
                  </a:schemeClr>
                </a:solidFill>
              </a:rPr>
              <a:t>Building a simple </a:t>
            </a:r>
            <a:r>
              <a:rPr lang="da-DK" sz="1200" dirty="0" err="1">
                <a:solidFill>
                  <a:schemeClr val="tx1">
                    <a:lumMod val="75000"/>
                    <a:lumOff val="25000"/>
                  </a:schemeClr>
                </a:solidFill>
              </a:rPr>
              <a:t>Node.js</a:t>
            </a:r>
            <a:r>
              <a:rPr lang="da-DK" sz="1200" dirty="0">
                <a:solidFill>
                  <a:schemeClr val="tx1">
                    <a:lumMod val="75000"/>
                    <a:lumOff val="25000"/>
                  </a:schemeClr>
                </a:solidFill>
              </a:rPr>
              <a:t> </a:t>
            </a:r>
            <a:r>
              <a:rPr lang="da-DK" sz="1200" dirty="0" err="1">
                <a:solidFill>
                  <a:schemeClr val="tx1">
                    <a:lumMod val="75000"/>
                    <a:lumOff val="25000"/>
                  </a:schemeClr>
                </a:solidFill>
              </a:rPr>
              <a:t>application</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Creating</a:t>
            </a:r>
            <a:r>
              <a:rPr lang="da-DK" sz="1200" dirty="0">
                <a:solidFill>
                  <a:schemeClr val="tx1">
                    <a:lumMod val="75000"/>
                    <a:lumOff val="25000"/>
                  </a:schemeClr>
                </a:solidFill>
              </a:rPr>
              <a:t> a simple web server with </a:t>
            </a:r>
            <a:r>
              <a:rPr lang="da-DK" sz="1200" dirty="0" err="1">
                <a:solidFill>
                  <a:schemeClr val="tx1">
                    <a:lumMod val="75000"/>
                    <a:lumOff val="25000"/>
                  </a:schemeClr>
                </a:solidFill>
              </a:rPr>
              <a:t>Node.js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The HTTP </a:t>
            </a:r>
            <a:r>
              <a:rPr lang="da-DK" sz="1200" dirty="0" err="1">
                <a:solidFill>
                  <a:schemeClr val="tx1">
                    <a:lumMod val="75000"/>
                    <a:lumOff val="25000"/>
                  </a:schemeClr>
                </a:solidFill>
              </a:rPr>
              <a:t>module</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Serving</a:t>
            </a:r>
            <a:r>
              <a:rPr lang="da-DK" sz="1200" dirty="0">
                <a:solidFill>
                  <a:schemeClr val="tx1">
                    <a:lumMod val="75000"/>
                    <a:lumOff val="25000"/>
                  </a:schemeClr>
                </a:solidFill>
              </a:rPr>
              <a:t> </a:t>
            </a:r>
            <a:r>
              <a:rPr lang="da-DK" sz="1200" dirty="0" err="1">
                <a:solidFill>
                  <a:schemeClr val="tx1">
                    <a:lumMod val="75000"/>
                    <a:lumOff val="25000"/>
                  </a:schemeClr>
                </a:solidFill>
              </a:rPr>
              <a:t>static</a:t>
            </a:r>
            <a:r>
              <a:rPr lang="da-DK" sz="1200" dirty="0">
                <a:solidFill>
                  <a:schemeClr val="tx1">
                    <a:lumMod val="75000"/>
                    <a:lumOff val="25000"/>
                  </a:schemeClr>
                </a:solidFill>
              </a:rPr>
              <a:t> content</a:t>
            </a:r>
          </a:p>
          <a:p>
            <a:pPr lvl="1">
              <a:buFont typeface="+mj-lt"/>
              <a:buAutoNum type="alphaLcPeriod"/>
            </a:pPr>
            <a:r>
              <a:rPr lang="da-DK" sz="1200" dirty="0" err="1">
                <a:solidFill>
                  <a:schemeClr val="tx1">
                    <a:lumMod val="75000"/>
                    <a:lumOff val="25000"/>
                  </a:schemeClr>
                </a:solidFill>
              </a:rPr>
              <a:t>Responding</a:t>
            </a:r>
            <a:r>
              <a:rPr lang="da-DK" sz="1200" dirty="0">
                <a:solidFill>
                  <a:schemeClr val="tx1">
                    <a:lumMod val="75000"/>
                    <a:lumOff val="25000"/>
                  </a:schemeClr>
                </a:solidFill>
              </a:rPr>
              <a:t> to HTTP </a:t>
            </a:r>
            <a:r>
              <a:rPr lang="da-DK" sz="1200" dirty="0" err="1">
                <a:solidFill>
                  <a:schemeClr val="tx1">
                    <a:lumMod val="75000"/>
                    <a:lumOff val="25000"/>
                  </a:schemeClr>
                </a:solidFill>
              </a:rPr>
              <a:t>requests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NPM: Node Package Manager</a:t>
            </a:r>
          </a:p>
          <a:p>
            <a:pPr lvl="1">
              <a:buFont typeface="+mj-lt"/>
              <a:buAutoNum type="alphaLcPeriod"/>
            </a:pPr>
            <a:r>
              <a:rPr lang="da-DK" sz="1200" dirty="0" err="1">
                <a:solidFill>
                  <a:schemeClr val="tx1">
                    <a:lumMod val="75000"/>
                    <a:lumOff val="25000"/>
                  </a:schemeClr>
                </a:solidFill>
              </a:rPr>
              <a:t>Introduction</a:t>
            </a:r>
            <a:r>
              <a:rPr lang="da-DK" sz="1200" dirty="0">
                <a:solidFill>
                  <a:schemeClr val="tx1">
                    <a:lumMod val="75000"/>
                    <a:lumOff val="25000"/>
                  </a:schemeClr>
                </a:solidFill>
              </a:rPr>
              <a:t> to Nodemon for </a:t>
            </a:r>
            <a:r>
              <a:rPr lang="da-DK" sz="1200" dirty="0" err="1">
                <a:solidFill>
                  <a:schemeClr val="tx1">
                    <a:lumMod val="75000"/>
                    <a:lumOff val="25000"/>
                  </a:schemeClr>
                </a:solidFill>
              </a:rPr>
              <a:t>automatic</a:t>
            </a:r>
            <a:r>
              <a:rPr lang="da-DK" sz="1200" dirty="0">
                <a:solidFill>
                  <a:schemeClr val="tx1">
                    <a:lumMod val="75000"/>
                    <a:lumOff val="25000"/>
                  </a:schemeClr>
                </a:solidFill>
              </a:rPr>
              <a:t> server </a:t>
            </a:r>
            <a:r>
              <a:rPr lang="da-DK" sz="1200" dirty="0" err="1">
                <a:solidFill>
                  <a:schemeClr val="tx1">
                    <a:lumMod val="75000"/>
                    <a:lumOff val="25000"/>
                  </a:schemeClr>
                </a:solidFill>
              </a:rPr>
              <a:t>reloading</a:t>
            </a:r>
            <a:endParaRPr lang="da-DK" sz="1200" dirty="0">
              <a:solidFill>
                <a:schemeClr val="tx1">
                  <a:lumMod val="75000"/>
                  <a:lumOff val="25000"/>
                </a:schemeClr>
              </a:solidFill>
            </a:endParaRPr>
          </a:p>
          <a:p>
            <a:pPr>
              <a:buFont typeface="+mj-lt"/>
              <a:buAutoNum type="arabicPeriod"/>
            </a:pPr>
            <a:r>
              <a:rPr lang="da-DK" sz="1200" dirty="0">
                <a:solidFill>
                  <a:schemeClr val="tx1">
                    <a:lumMod val="75000"/>
                    <a:lumOff val="25000"/>
                  </a:schemeClr>
                </a:solidFill>
              </a:rPr>
              <a:t>Asynchronous </a:t>
            </a:r>
            <a:r>
              <a:rPr lang="da-DK" sz="1200" dirty="0" err="1">
                <a:solidFill>
                  <a:schemeClr val="tx1">
                    <a:lumMod val="75000"/>
                    <a:lumOff val="25000"/>
                  </a:schemeClr>
                </a:solidFill>
              </a:rPr>
              <a:t>programming</a:t>
            </a:r>
            <a:r>
              <a:rPr lang="da-DK" sz="1200" dirty="0">
                <a:solidFill>
                  <a:schemeClr val="tx1">
                    <a:lumMod val="75000"/>
                    <a:lumOff val="25000"/>
                  </a:schemeClr>
                </a:solidFill>
              </a:rPr>
              <a:t> in </a:t>
            </a:r>
            <a:r>
              <a:rPr lang="da-DK" sz="1200" dirty="0" err="1">
                <a:solidFill>
                  <a:schemeClr val="tx1">
                    <a:lumMod val="75000"/>
                    <a:lumOff val="25000"/>
                  </a:schemeClr>
                </a:solidFill>
              </a:rPr>
              <a:t>Node.js</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Callback</a:t>
            </a:r>
            <a:r>
              <a:rPr lang="da-DK" sz="1200" dirty="0">
                <a:solidFill>
                  <a:schemeClr val="tx1">
                    <a:lumMod val="75000"/>
                    <a:lumOff val="25000"/>
                  </a:schemeClr>
                </a:solidFill>
              </a:rPr>
              <a:t> </a:t>
            </a:r>
            <a:r>
              <a:rPr lang="da-DK" sz="1200" dirty="0" err="1">
                <a:solidFill>
                  <a:schemeClr val="tx1">
                    <a:lumMod val="75000"/>
                    <a:lumOff val="25000"/>
                  </a:schemeClr>
                </a:solidFill>
              </a:rPr>
              <a:t>functions</a:t>
            </a:r>
            <a:r>
              <a:rPr lang="da-DK" sz="1200" dirty="0">
                <a:solidFill>
                  <a:schemeClr val="tx1">
                    <a:lumMod val="75000"/>
                    <a:lumOff val="25000"/>
                  </a:schemeClr>
                </a:solidFill>
              </a:rPr>
              <a:t> and handling </a:t>
            </a:r>
            <a:r>
              <a:rPr lang="da-DK" sz="1200" dirty="0" err="1">
                <a:solidFill>
                  <a:schemeClr val="tx1">
                    <a:lumMod val="75000"/>
                    <a:lumOff val="25000"/>
                  </a:schemeClr>
                </a:solidFill>
              </a:rPr>
              <a:t>asynchronous</a:t>
            </a:r>
            <a:r>
              <a:rPr lang="da-DK" sz="1200" dirty="0">
                <a:solidFill>
                  <a:schemeClr val="tx1">
                    <a:lumMod val="75000"/>
                    <a:lumOff val="25000"/>
                  </a:schemeClr>
                </a:solidFill>
              </a:rPr>
              <a:t> operations</a:t>
            </a:r>
          </a:p>
          <a:p>
            <a:pPr lvl="1">
              <a:buFont typeface="+mj-lt"/>
              <a:buAutoNum type="alphaLcPeriod"/>
            </a:pPr>
            <a:r>
              <a:rPr lang="da-DK" sz="1200" dirty="0" err="1">
                <a:solidFill>
                  <a:schemeClr val="tx1">
                    <a:lumMod val="75000"/>
                    <a:lumOff val="25000"/>
                  </a:schemeClr>
                </a:solidFill>
              </a:rPr>
              <a:t>Promises</a:t>
            </a:r>
            <a:r>
              <a:rPr lang="da-DK" sz="1200" dirty="0">
                <a:solidFill>
                  <a:schemeClr val="tx1">
                    <a:lumMod val="75000"/>
                    <a:lumOff val="25000"/>
                  </a:schemeClr>
                </a:solidFill>
              </a:rPr>
              <a:t> and </a:t>
            </a:r>
            <a:r>
              <a:rPr lang="da-DK" sz="1200" dirty="0" err="1">
                <a:solidFill>
                  <a:schemeClr val="tx1">
                    <a:lumMod val="75000"/>
                    <a:lumOff val="25000"/>
                  </a:schemeClr>
                </a:solidFill>
              </a:rPr>
              <a:t>async</a:t>
            </a:r>
            <a:r>
              <a:rPr lang="da-DK" sz="1200" dirty="0">
                <a:solidFill>
                  <a:schemeClr val="tx1">
                    <a:lumMod val="75000"/>
                    <a:lumOff val="25000"/>
                  </a:schemeClr>
                </a:solidFill>
              </a:rPr>
              <a:t>/</a:t>
            </a:r>
            <a:r>
              <a:rPr lang="da-DK" sz="1200" dirty="0" err="1">
                <a:solidFill>
                  <a:schemeClr val="tx1">
                    <a:lumMod val="75000"/>
                    <a:lumOff val="25000"/>
                  </a:schemeClr>
                </a:solidFill>
              </a:rPr>
              <a:t>await</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Understanding</a:t>
            </a:r>
            <a:r>
              <a:rPr lang="da-DK" sz="1200" dirty="0">
                <a:solidFill>
                  <a:schemeClr val="tx1">
                    <a:lumMod val="75000"/>
                    <a:lumOff val="25000"/>
                  </a:schemeClr>
                </a:solidFill>
              </a:rPr>
              <a:t> the event loop</a:t>
            </a:r>
          </a:p>
          <a:p>
            <a:pPr lvl="1">
              <a:buFont typeface="+mj-lt"/>
              <a:buAutoNum type="alphaLcPeriod"/>
            </a:pPr>
            <a:endParaRPr lang="da-DK" sz="1200" dirty="0">
              <a:solidFill>
                <a:schemeClr val="tx1">
                  <a:lumMod val="75000"/>
                  <a:lumOff val="25000"/>
                </a:schemeClr>
              </a:solidFill>
            </a:endParaRP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5" name="Pladsholder til sidefod 4">
            <a:extLst>
              <a:ext uri="{FF2B5EF4-FFF2-40B4-BE49-F238E27FC236}">
                <a16:creationId xmlns:a16="http://schemas.microsoft.com/office/drawing/2014/main" id="{9F894B0C-BC09-4467-BC28-A63D490986B9}"/>
              </a:ext>
            </a:extLst>
          </p:cNvPr>
          <p:cNvSpPr>
            <a:spLocks noGrp="1"/>
          </p:cNvSpPr>
          <p:nvPr>
            <p:ph type="ftr" sz="quarter" idx="14"/>
          </p:nvPr>
        </p:nvSpPr>
        <p:spPr/>
        <p:txBody>
          <a:bodyPr/>
          <a:lstStyle/>
          <a:p>
            <a:r>
              <a:rPr lang="en-GB" dirty="0"/>
              <a:t>Henrik Lange Bendixen</a:t>
            </a:r>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a:t>
            </a:fld>
            <a:endParaRPr lang="en-GB" dirty="0"/>
          </a:p>
        </p:txBody>
      </p:sp>
      <p:sp>
        <p:nvSpPr>
          <p:cNvPr id="7" name="Pladsholder til indhold 2">
            <a:extLst>
              <a:ext uri="{FF2B5EF4-FFF2-40B4-BE49-F238E27FC236}">
                <a16:creationId xmlns:a16="http://schemas.microsoft.com/office/drawing/2014/main" id="{EF3E5AF3-09D9-017C-C553-CA494B3C0FD8}"/>
              </a:ext>
            </a:extLst>
          </p:cNvPr>
          <p:cNvSpPr txBox="1">
            <a:spLocks/>
          </p:cNvSpPr>
          <p:nvPr/>
        </p:nvSpPr>
        <p:spPr>
          <a:xfrm>
            <a:off x="6206066" y="1779103"/>
            <a:ext cx="5469468" cy="3984005"/>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228600" indent="-228600">
              <a:buFont typeface="+mj-lt"/>
              <a:buAutoNum type="arabicPeriod" startAt="6"/>
            </a:pPr>
            <a:r>
              <a:rPr lang="da-DK" sz="1200" dirty="0">
                <a:solidFill>
                  <a:schemeClr val="tx1">
                    <a:lumMod val="75000"/>
                    <a:lumOff val="25000"/>
                  </a:schemeClr>
                </a:solidFill>
              </a:rPr>
              <a:t>Using </a:t>
            </a:r>
            <a:r>
              <a:rPr lang="da-DK" sz="1200" dirty="0" err="1">
                <a:solidFill>
                  <a:schemeClr val="tx1">
                    <a:lumMod val="75000"/>
                    <a:lumOff val="25000"/>
                  </a:schemeClr>
                </a:solidFill>
              </a:rPr>
              <a:t>popular</a:t>
            </a:r>
            <a:r>
              <a:rPr lang="da-DK" sz="1200" dirty="0">
                <a:solidFill>
                  <a:schemeClr val="tx1">
                    <a:lumMod val="75000"/>
                    <a:lumOff val="25000"/>
                  </a:schemeClr>
                </a:solidFill>
              </a:rPr>
              <a:t> </a:t>
            </a:r>
            <a:r>
              <a:rPr lang="da-DK" sz="1200" dirty="0" err="1">
                <a:solidFill>
                  <a:schemeClr val="tx1">
                    <a:lumMod val="75000"/>
                    <a:lumOff val="25000"/>
                  </a:schemeClr>
                </a:solidFill>
              </a:rPr>
              <a:t>Node.js</a:t>
            </a:r>
            <a:r>
              <a:rPr lang="da-DK" sz="1200" dirty="0">
                <a:solidFill>
                  <a:schemeClr val="tx1">
                    <a:lumMod val="75000"/>
                    <a:lumOff val="25000"/>
                  </a:schemeClr>
                </a:solidFill>
              </a:rPr>
              <a:t> frameworks and </a:t>
            </a:r>
            <a:r>
              <a:rPr lang="da-DK" sz="1200" dirty="0" err="1">
                <a:solidFill>
                  <a:schemeClr val="tx1">
                    <a:lumMod val="75000"/>
                    <a:lumOff val="25000"/>
                  </a:schemeClr>
                </a:solidFill>
              </a:rPr>
              <a:t>libraries</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Express.js</a:t>
            </a:r>
            <a:r>
              <a:rPr lang="da-DK" sz="1200" dirty="0">
                <a:solidFill>
                  <a:schemeClr val="tx1">
                    <a:lumMod val="75000"/>
                    <a:lumOff val="25000"/>
                  </a:schemeClr>
                </a:solidFill>
              </a:rPr>
              <a:t> for </a:t>
            </a:r>
            <a:r>
              <a:rPr lang="da-DK" sz="1200" dirty="0" err="1">
                <a:solidFill>
                  <a:schemeClr val="tx1">
                    <a:lumMod val="75000"/>
                    <a:lumOff val="25000"/>
                  </a:schemeClr>
                </a:solidFill>
              </a:rPr>
              <a:t>building</a:t>
            </a:r>
            <a:r>
              <a:rPr lang="da-DK" sz="1200" dirty="0">
                <a:solidFill>
                  <a:schemeClr val="tx1">
                    <a:lumMod val="75000"/>
                    <a:lumOff val="25000"/>
                  </a:schemeClr>
                </a:solidFill>
              </a:rPr>
              <a:t> web </a:t>
            </a:r>
            <a:r>
              <a:rPr lang="da-DK" sz="1200" dirty="0" err="1">
                <a:solidFill>
                  <a:schemeClr val="tx1">
                    <a:lumMod val="75000"/>
                    <a:lumOff val="25000"/>
                  </a:schemeClr>
                </a:solidFill>
              </a:rPr>
              <a:t>applications</a:t>
            </a:r>
            <a:endParaRPr lang="da-DK" sz="1200" dirty="0">
              <a:solidFill>
                <a:schemeClr val="tx1">
                  <a:lumMod val="75000"/>
                  <a:lumOff val="25000"/>
                </a:schemeClr>
              </a:solidFill>
            </a:endParaRPr>
          </a:p>
          <a:p>
            <a:pPr lvl="1">
              <a:buFont typeface="+mj-lt"/>
              <a:buAutoNum type="alphaLcPeriod"/>
            </a:pPr>
            <a:r>
              <a:rPr lang="da-DK" sz="1200" dirty="0" err="1">
                <a:solidFill>
                  <a:schemeClr val="tx1">
                    <a:lumMod val="75000"/>
                    <a:lumOff val="25000"/>
                  </a:schemeClr>
                </a:solidFill>
              </a:rPr>
              <a:t>Socket.io</a:t>
            </a:r>
            <a:r>
              <a:rPr lang="da-DK" sz="1200" dirty="0">
                <a:solidFill>
                  <a:schemeClr val="tx1">
                    <a:lumMod val="75000"/>
                    <a:lumOff val="25000"/>
                  </a:schemeClr>
                </a:solidFill>
              </a:rPr>
              <a:t> for </a:t>
            </a:r>
            <a:r>
              <a:rPr lang="da-DK" sz="1200" dirty="0" err="1">
                <a:solidFill>
                  <a:schemeClr val="tx1">
                    <a:lumMod val="75000"/>
                    <a:lumOff val="25000"/>
                  </a:schemeClr>
                </a:solidFill>
              </a:rPr>
              <a:t>building</a:t>
            </a:r>
            <a:r>
              <a:rPr lang="da-DK" sz="1200" dirty="0">
                <a:solidFill>
                  <a:schemeClr val="tx1">
                    <a:lumMod val="75000"/>
                    <a:lumOff val="25000"/>
                  </a:schemeClr>
                </a:solidFill>
              </a:rPr>
              <a:t> real-time </a:t>
            </a:r>
            <a:r>
              <a:rPr lang="da-DK" sz="1200" dirty="0" err="1">
                <a:solidFill>
                  <a:schemeClr val="tx1">
                    <a:lumMod val="75000"/>
                    <a:lumOff val="25000"/>
                  </a:schemeClr>
                </a:solidFill>
              </a:rPr>
              <a:t>applications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MySQL for database </a:t>
            </a:r>
            <a:r>
              <a:rPr lang="da-DK" sz="1200" dirty="0" err="1">
                <a:solidFill>
                  <a:schemeClr val="tx1">
                    <a:lumMod val="75000"/>
                    <a:lumOff val="25000"/>
                  </a:schemeClr>
                </a:solidFill>
              </a:rPr>
              <a:t>connectivity</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Using an ORM</a:t>
            </a:r>
          </a:p>
          <a:p>
            <a:pPr lvl="1">
              <a:buFont typeface="+mj-lt"/>
              <a:buAutoNum type="alphaLcPeriod"/>
            </a:pPr>
            <a:r>
              <a:rPr lang="da-DK" sz="1200" dirty="0" err="1">
                <a:solidFill>
                  <a:schemeClr val="tx1">
                    <a:lumMod val="75000"/>
                    <a:lumOff val="25000"/>
                  </a:schemeClr>
                </a:solidFill>
              </a:rPr>
              <a:t>Working</a:t>
            </a:r>
            <a:r>
              <a:rPr lang="da-DK" sz="1200" dirty="0">
                <a:solidFill>
                  <a:schemeClr val="tx1">
                    <a:lumMod val="75000"/>
                    <a:lumOff val="25000"/>
                  </a:schemeClr>
                </a:solidFill>
              </a:rPr>
              <a:t> with </a:t>
            </a:r>
            <a:r>
              <a:rPr lang="da-DK" sz="1200" dirty="0" err="1">
                <a:solidFill>
                  <a:schemeClr val="tx1">
                    <a:lumMod val="75000"/>
                    <a:lumOff val="25000"/>
                  </a:schemeClr>
                </a:solidFill>
              </a:rPr>
              <a:t>MongoDB</a:t>
            </a:r>
            <a:r>
              <a:rPr lang="da-DK" sz="1200" dirty="0">
                <a:solidFill>
                  <a:schemeClr val="tx1">
                    <a:lumMod val="75000"/>
                    <a:lumOff val="25000"/>
                  </a:schemeClr>
                </a:solidFill>
              </a:rPr>
              <a:t> and </a:t>
            </a:r>
            <a:r>
              <a:rPr lang="da-DK" sz="1200" dirty="0" err="1">
                <a:solidFill>
                  <a:schemeClr val="tx1">
                    <a:lumMod val="75000"/>
                    <a:lumOff val="25000"/>
                  </a:schemeClr>
                </a:solidFill>
              </a:rPr>
              <a:t>Mongoose</a:t>
            </a:r>
            <a:endParaRPr lang="da-DK" sz="1200" dirty="0">
              <a:solidFill>
                <a:schemeClr val="tx1">
                  <a:lumMod val="75000"/>
                  <a:lumOff val="25000"/>
                </a:schemeClr>
              </a:solidFill>
            </a:endParaRPr>
          </a:p>
          <a:p>
            <a:pPr>
              <a:buFont typeface="+mj-lt"/>
              <a:buAutoNum type="arabicPeriod" startAt="7"/>
            </a:pPr>
            <a:r>
              <a:rPr lang="da-DK" sz="1200" dirty="0" err="1">
                <a:solidFill>
                  <a:schemeClr val="tx1">
                    <a:lumMod val="75000"/>
                    <a:lumOff val="25000"/>
                  </a:schemeClr>
                </a:solidFill>
              </a:rPr>
              <a:t>Connecting</a:t>
            </a:r>
            <a:r>
              <a:rPr lang="da-DK" sz="1200" dirty="0">
                <a:solidFill>
                  <a:schemeClr val="tx1">
                    <a:lumMod val="75000"/>
                    <a:lumOff val="25000"/>
                  </a:schemeClr>
                </a:solidFill>
              </a:rPr>
              <a:t> a basic JavaScript </a:t>
            </a:r>
            <a:r>
              <a:rPr lang="da-DK" sz="1200" dirty="0" err="1">
                <a:solidFill>
                  <a:schemeClr val="tx1">
                    <a:lumMod val="75000"/>
                    <a:lumOff val="25000"/>
                  </a:schemeClr>
                </a:solidFill>
              </a:rPr>
              <a:t>frontend</a:t>
            </a:r>
            <a:r>
              <a:rPr lang="da-DK" sz="1200" dirty="0">
                <a:solidFill>
                  <a:schemeClr val="tx1">
                    <a:lumMod val="75000"/>
                    <a:lumOff val="25000"/>
                  </a:schemeClr>
                </a:solidFill>
              </a:rPr>
              <a:t> to a </a:t>
            </a:r>
            <a:r>
              <a:rPr lang="da-DK" sz="1200" dirty="0" err="1">
                <a:solidFill>
                  <a:schemeClr val="tx1">
                    <a:lumMod val="75000"/>
                    <a:lumOff val="25000"/>
                  </a:schemeClr>
                </a:solidFill>
              </a:rPr>
              <a:t>Node.js</a:t>
            </a:r>
            <a:r>
              <a:rPr lang="da-DK" sz="1200" dirty="0">
                <a:solidFill>
                  <a:schemeClr val="tx1">
                    <a:lumMod val="75000"/>
                    <a:lumOff val="25000"/>
                  </a:schemeClr>
                </a:solidFill>
              </a:rPr>
              <a:t> server</a:t>
            </a:r>
          </a:p>
          <a:p>
            <a:pPr lvl="1">
              <a:buFont typeface="+mj-lt"/>
              <a:buAutoNum type="alphaLcPeriod"/>
            </a:pPr>
            <a:r>
              <a:rPr lang="da-DK" sz="1200" dirty="0">
                <a:solidFill>
                  <a:schemeClr val="tx1">
                    <a:lumMod val="75000"/>
                    <a:lumOff val="25000"/>
                  </a:schemeClr>
                </a:solidFill>
              </a:rPr>
              <a:t>Sending and </a:t>
            </a:r>
            <a:r>
              <a:rPr lang="da-DK" sz="1200" dirty="0" err="1">
                <a:solidFill>
                  <a:schemeClr val="tx1">
                    <a:lumMod val="75000"/>
                    <a:lumOff val="25000"/>
                  </a:schemeClr>
                </a:solidFill>
              </a:rPr>
              <a:t>receiving</a:t>
            </a:r>
            <a:r>
              <a:rPr lang="da-DK" sz="1200" dirty="0">
                <a:solidFill>
                  <a:schemeClr val="tx1">
                    <a:lumMod val="75000"/>
                    <a:lumOff val="25000"/>
                  </a:schemeClr>
                </a:solidFill>
              </a:rPr>
              <a:t> data </a:t>
            </a:r>
            <a:r>
              <a:rPr lang="da-DK" sz="1200" dirty="0" err="1">
                <a:solidFill>
                  <a:schemeClr val="tx1">
                    <a:lumMod val="75000"/>
                    <a:lumOff val="25000"/>
                  </a:schemeClr>
                </a:solidFill>
              </a:rPr>
              <a:t>between</a:t>
            </a:r>
            <a:r>
              <a:rPr lang="da-DK" sz="1200" dirty="0">
                <a:solidFill>
                  <a:schemeClr val="tx1">
                    <a:lumMod val="75000"/>
                    <a:lumOff val="25000"/>
                  </a:schemeClr>
                </a:solidFill>
              </a:rPr>
              <a:t> the </a:t>
            </a:r>
            <a:r>
              <a:rPr lang="da-DK" sz="1200" dirty="0" err="1">
                <a:solidFill>
                  <a:schemeClr val="tx1">
                    <a:lumMod val="75000"/>
                    <a:lumOff val="25000"/>
                  </a:schemeClr>
                </a:solidFill>
              </a:rPr>
              <a:t>client</a:t>
            </a:r>
            <a:r>
              <a:rPr lang="da-DK" sz="1200" dirty="0">
                <a:solidFill>
                  <a:schemeClr val="tx1">
                    <a:lumMod val="75000"/>
                    <a:lumOff val="25000"/>
                  </a:schemeClr>
                </a:solidFill>
              </a:rPr>
              <a:t> and server</a:t>
            </a:r>
          </a:p>
          <a:p>
            <a:pPr lvl="1">
              <a:buFont typeface="+mj-lt"/>
              <a:buAutoNum type="alphaLcPeriod"/>
            </a:pPr>
            <a:r>
              <a:rPr lang="da-DK" sz="1200" dirty="0">
                <a:solidFill>
                  <a:schemeClr val="tx1">
                    <a:lumMod val="75000"/>
                    <a:lumOff val="25000"/>
                  </a:schemeClr>
                </a:solidFill>
              </a:rPr>
              <a:t>Using HTTP </a:t>
            </a:r>
            <a:r>
              <a:rPr lang="da-DK" sz="1200" dirty="0" err="1">
                <a:solidFill>
                  <a:schemeClr val="tx1">
                    <a:lumMod val="75000"/>
                    <a:lumOff val="25000"/>
                  </a:schemeClr>
                </a:solidFill>
              </a:rPr>
              <a:t>methods</a:t>
            </a:r>
            <a:r>
              <a:rPr lang="da-DK" sz="1200" dirty="0">
                <a:solidFill>
                  <a:schemeClr val="tx1">
                    <a:lumMod val="75000"/>
                    <a:lumOff val="25000"/>
                  </a:schemeClr>
                </a:solidFill>
              </a:rPr>
              <a:t> to perform CRUD operations</a:t>
            </a:r>
          </a:p>
          <a:p>
            <a:pPr lvl="1">
              <a:buFont typeface="+mj-lt"/>
              <a:buAutoNum type="alphaLcPeriod"/>
            </a:pPr>
            <a:r>
              <a:rPr lang="da-DK" sz="1200" dirty="0">
                <a:solidFill>
                  <a:schemeClr val="tx1">
                    <a:lumMod val="75000"/>
                    <a:lumOff val="25000"/>
                  </a:schemeClr>
                </a:solidFill>
              </a:rPr>
              <a:t>Using </a:t>
            </a:r>
            <a:r>
              <a:rPr lang="da-DK" sz="1200" dirty="0" err="1">
                <a:solidFill>
                  <a:schemeClr val="tx1">
                    <a:lumMod val="75000"/>
                    <a:lumOff val="25000"/>
                  </a:schemeClr>
                </a:solidFill>
              </a:rPr>
              <a:t>fetch</a:t>
            </a:r>
            <a:r>
              <a:rPr lang="da-DK" sz="1200" dirty="0">
                <a:solidFill>
                  <a:schemeClr val="tx1">
                    <a:lumMod val="75000"/>
                    <a:lumOff val="25000"/>
                  </a:schemeClr>
                </a:solidFill>
              </a:rPr>
              <a:t> and </a:t>
            </a:r>
            <a:r>
              <a:rPr lang="da-DK" sz="1200" dirty="0" err="1">
                <a:solidFill>
                  <a:schemeClr val="tx1">
                    <a:lumMod val="75000"/>
                    <a:lumOff val="25000"/>
                  </a:schemeClr>
                </a:solidFill>
              </a:rPr>
              <a:t>async</a:t>
            </a:r>
            <a:r>
              <a:rPr lang="da-DK" sz="1200" dirty="0">
                <a:solidFill>
                  <a:schemeClr val="tx1">
                    <a:lumMod val="75000"/>
                    <a:lumOff val="25000"/>
                  </a:schemeClr>
                </a:solidFill>
              </a:rPr>
              <a:t>/</a:t>
            </a:r>
            <a:r>
              <a:rPr lang="da-DK" sz="1200" dirty="0" err="1">
                <a:solidFill>
                  <a:schemeClr val="tx1">
                    <a:lumMod val="75000"/>
                    <a:lumOff val="25000"/>
                  </a:schemeClr>
                </a:solidFill>
              </a:rPr>
              <a:t>await</a:t>
            </a:r>
            <a:r>
              <a:rPr lang="da-DK" sz="1200" dirty="0">
                <a:solidFill>
                  <a:schemeClr val="tx1">
                    <a:lumMod val="75000"/>
                    <a:lumOff val="25000"/>
                  </a:schemeClr>
                </a:solidFill>
              </a:rPr>
              <a:t> to </a:t>
            </a:r>
            <a:r>
              <a:rPr lang="da-DK" sz="1200" dirty="0" err="1">
                <a:solidFill>
                  <a:schemeClr val="tx1">
                    <a:lumMod val="75000"/>
                    <a:lumOff val="25000"/>
                  </a:schemeClr>
                </a:solidFill>
              </a:rPr>
              <a:t>make</a:t>
            </a:r>
            <a:r>
              <a:rPr lang="da-DK" sz="1200" dirty="0">
                <a:solidFill>
                  <a:schemeClr val="tx1">
                    <a:lumMod val="75000"/>
                    <a:lumOff val="25000"/>
                  </a:schemeClr>
                </a:solidFill>
              </a:rPr>
              <a:t> </a:t>
            </a:r>
            <a:r>
              <a:rPr lang="da-DK" sz="1200" dirty="0" err="1">
                <a:solidFill>
                  <a:schemeClr val="tx1">
                    <a:lumMod val="75000"/>
                    <a:lumOff val="25000"/>
                  </a:schemeClr>
                </a:solidFill>
              </a:rPr>
              <a:t>requests</a:t>
            </a:r>
            <a:r>
              <a:rPr lang="da-DK" sz="1200" dirty="0">
                <a:solidFill>
                  <a:schemeClr val="tx1">
                    <a:lumMod val="75000"/>
                    <a:lumOff val="25000"/>
                  </a:schemeClr>
                </a:solidFill>
              </a:rPr>
              <a:t> to the server</a:t>
            </a:r>
          </a:p>
          <a:p>
            <a:pPr>
              <a:buFont typeface="+mj-lt"/>
              <a:buAutoNum type="arabicPeriod" startAt="7"/>
            </a:pPr>
            <a:r>
              <a:rPr lang="da-DK" sz="1200" dirty="0">
                <a:solidFill>
                  <a:schemeClr val="tx1">
                    <a:lumMod val="75000"/>
                    <a:lumOff val="25000"/>
                  </a:schemeClr>
                </a:solidFill>
              </a:rPr>
              <a:t>Deployment </a:t>
            </a:r>
            <a:r>
              <a:rPr lang="da-DK" sz="1200" dirty="0" err="1">
                <a:solidFill>
                  <a:schemeClr val="tx1">
                    <a:lumMod val="75000"/>
                    <a:lumOff val="25000"/>
                  </a:schemeClr>
                </a:solidFill>
              </a:rPr>
              <a:t>considerations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How to </a:t>
            </a:r>
            <a:r>
              <a:rPr lang="da-DK" sz="1200" dirty="0" err="1">
                <a:solidFill>
                  <a:schemeClr val="tx1">
                    <a:lumMod val="75000"/>
                    <a:lumOff val="25000"/>
                  </a:schemeClr>
                </a:solidFill>
              </a:rPr>
              <a:t>deploy</a:t>
            </a:r>
            <a:r>
              <a:rPr lang="da-DK" sz="1200" dirty="0">
                <a:solidFill>
                  <a:schemeClr val="tx1">
                    <a:lumMod val="75000"/>
                    <a:lumOff val="25000"/>
                  </a:schemeClr>
                </a:solidFill>
              </a:rPr>
              <a:t> </a:t>
            </a:r>
            <a:r>
              <a:rPr lang="da-DK" sz="1200" dirty="0" err="1">
                <a:solidFill>
                  <a:schemeClr val="tx1">
                    <a:lumMod val="75000"/>
                    <a:lumOff val="25000"/>
                  </a:schemeClr>
                </a:solidFill>
              </a:rPr>
              <a:t>Node.js</a:t>
            </a:r>
            <a:r>
              <a:rPr lang="da-DK" sz="1200" dirty="0">
                <a:solidFill>
                  <a:schemeClr val="tx1">
                    <a:lumMod val="75000"/>
                    <a:lumOff val="25000"/>
                  </a:schemeClr>
                </a:solidFill>
              </a:rPr>
              <a:t> </a:t>
            </a:r>
            <a:r>
              <a:rPr lang="da-DK" sz="1200" dirty="0" err="1">
                <a:solidFill>
                  <a:schemeClr val="tx1">
                    <a:lumMod val="75000"/>
                    <a:lumOff val="25000"/>
                  </a:schemeClr>
                </a:solidFill>
              </a:rPr>
              <a:t>applications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Hosting options</a:t>
            </a:r>
          </a:p>
          <a:p>
            <a:pPr lvl="1">
              <a:buFont typeface="+mj-lt"/>
              <a:buAutoNum type="alphaLcPeriod"/>
            </a:pPr>
            <a:r>
              <a:rPr lang="da-DK" sz="1200" dirty="0">
                <a:solidFill>
                  <a:schemeClr val="tx1">
                    <a:lumMod val="75000"/>
                    <a:lumOff val="25000"/>
                  </a:schemeClr>
                </a:solidFill>
              </a:rPr>
              <a:t>Security </a:t>
            </a:r>
            <a:r>
              <a:rPr lang="da-DK" sz="1200" dirty="0" err="1">
                <a:solidFill>
                  <a:schemeClr val="tx1">
                    <a:lumMod val="75000"/>
                    <a:lumOff val="25000"/>
                  </a:schemeClr>
                </a:solidFill>
              </a:rPr>
              <a:t>considerations</a:t>
            </a:r>
            <a:endParaRPr lang="da-DK" sz="1200" dirty="0">
              <a:solidFill>
                <a:schemeClr val="tx1">
                  <a:lumMod val="75000"/>
                  <a:lumOff val="25000"/>
                </a:schemeClr>
              </a:solidFill>
            </a:endParaRPr>
          </a:p>
          <a:p>
            <a:pPr>
              <a:buFont typeface="+mj-lt"/>
              <a:buAutoNum type="arabicPeriod" startAt="7"/>
            </a:pPr>
            <a:r>
              <a:rPr lang="da-DK" sz="1200" dirty="0" err="1">
                <a:solidFill>
                  <a:schemeClr val="tx1">
                    <a:lumMod val="75000"/>
                    <a:lumOff val="25000"/>
                  </a:schemeClr>
                </a:solidFill>
              </a:rPr>
              <a:t>Additional</a:t>
            </a:r>
            <a:r>
              <a:rPr lang="da-DK" sz="1200" dirty="0">
                <a:solidFill>
                  <a:schemeClr val="tx1">
                    <a:lumMod val="75000"/>
                    <a:lumOff val="25000"/>
                  </a:schemeClr>
                </a:solidFill>
              </a:rPr>
              <a:t> </a:t>
            </a:r>
            <a:r>
              <a:rPr lang="da-DK" sz="1200" dirty="0" err="1">
                <a:solidFill>
                  <a:schemeClr val="tx1">
                    <a:lumMod val="75000"/>
                    <a:lumOff val="25000"/>
                  </a:schemeClr>
                </a:solidFill>
              </a:rPr>
              <a:t>resources</a:t>
            </a:r>
            <a:r>
              <a:rPr lang="da-DK" sz="1200" dirty="0">
                <a:solidFill>
                  <a:schemeClr val="tx1">
                    <a:lumMod val="75000"/>
                    <a:lumOff val="25000"/>
                  </a:schemeClr>
                </a:solidFill>
              </a:rPr>
              <a:t> and </a:t>
            </a:r>
            <a:r>
              <a:rPr lang="da-DK" sz="1200" dirty="0" err="1">
                <a:solidFill>
                  <a:schemeClr val="tx1">
                    <a:lumMod val="75000"/>
                    <a:lumOff val="25000"/>
                  </a:schemeClr>
                </a:solidFill>
              </a:rPr>
              <a:t>next</a:t>
            </a:r>
            <a:r>
              <a:rPr lang="da-DK" sz="1200" dirty="0">
                <a:solidFill>
                  <a:schemeClr val="tx1">
                    <a:lumMod val="75000"/>
                    <a:lumOff val="25000"/>
                  </a:schemeClr>
                </a:solidFill>
              </a:rPr>
              <a:t> steps</a:t>
            </a:r>
          </a:p>
          <a:p>
            <a:pPr lvl="1">
              <a:buFont typeface="+mj-lt"/>
              <a:buAutoNum type="alphaLcPeriod"/>
            </a:pPr>
            <a:r>
              <a:rPr lang="da-DK" sz="1200" dirty="0" err="1">
                <a:solidFill>
                  <a:schemeClr val="tx1">
                    <a:lumMod val="75000"/>
                    <a:lumOff val="25000"/>
                  </a:schemeClr>
                </a:solidFill>
              </a:rPr>
              <a:t>Recommended</a:t>
            </a:r>
            <a:r>
              <a:rPr lang="da-DK" sz="1200" dirty="0">
                <a:solidFill>
                  <a:schemeClr val="tx1">
                    <a:lumMod val="75000"/>
                    <a:lumOff val="25000"/>
                  </a:schemeClr>
                </a:solidFill>
              </a:rPr>
              <a:t> </a:t>
            </a:r>
            <a:r>
              <a:rPr lang="da-DK" sz="1200" dirty="0" err="1">
                <a:solidFill>
                  <a:schemeClr val="tx1">
                    <a:lumMod val="75000"/>
                    <a:lumOff val="25000"/>
                  </a:schemeClr>
                </a:solidFill>
              </a:rPr>
              <a:t>resources</a:t>
            </a:r>
            <a:r>
              <a:rPr lang="da-DK" sz="1200" dirty="0">
                <a:solidFill>
                  <a:schemeClr val="tx1">
                    <a:lumMod val="75000"/>
                    <a:lumOff val="25000"/>
                  </a:schemeClr>
                </a:solidFill>
              </a:rPr>
              <a:t> for learning more </a:t>
            </a:r>
            <a:r>
              <a:rPr lang="da-DK" sz="1200" dirty="0" err="1">
                <a:solidFill>
                  <a:schemeClr val="tx1">
                    <a:lumMod val="75000"/>
                    <a:lumOff val="25000"/>
                  </a:schemeClr>
                </a:solidFill>
              </a:rPr>
              <a:t>about</a:t>
            </a:r>
            <a:r>
              <a:rPr lang="da-DK" sz="1200" dirty="0">
                <a:solidFill>
                  <a:schemeClr val="tx1">
                    <a:lumMod val="75000"/>
                    <a:lumOff val="25000"/>
                  </a:schemeClr>
                </a:solidFill>
              </a:rPr>
              <a:t> </a:t>
            </a:r>
            <a:r>
              <a:rPr lang="da-DK" sz="1200" dirty="0" err="1">
                <a:solidFill>
                  <a:schemeClr val="tx1">
                    <a:lumMod val="75000"/>
                    <a:lumOff val="25000"/>
                  </a:schemeClr>
                </a:solidFill>
              </a:rPr>
              <a:t>Node.js</a:t>
            </a:r>
            <a:endParaRPr lang="da-DK" sz="1200" dirty="0">
              <a:solidFill>
                <a:schemeClr val="tx1">
                  <a:lumMod val="75000"/>
                  <a:lumOff val="25000"/>
                </a:schemeClr>
              </a:solidFill>
            </a:endParaRPr>
          </a:p>
          <a:p>
            <a:pPr lvl="1">
              <a:buFont typeface="+mj-lt"/>
              <a:buAutoNum type="alphaLcPeriod"/>
            </a:pPr>
            <a:r>
              <a:rPr lang="da-DK" sz="1200" dirty="0">
                <a:solidFill>
                  <a:schemeClr val="tx1">
                    <a:lumMod val="75000"/>
                    <a:lumOff val="25000"/>
                  </a:schemeClr>
                </a:solidFill>
              </a:rPr>
              <a:t>Practice </a:t>
            </a:r>
            <a:r>
              <a:rPr lang="da-DK" sz="1200" dirty="0" err="1">
                <a:solidFill>
                  <a:schemeClr val="tx1">
                    <a:lumMod val="75000"/>
                    <a:lumOff val="25000"/>
                  </a:schemeClr>
                </a:solidFill>
              </a:rPr>
              <a:t>exercises</a:t>
            </a:r>
            <a:r>
              <a:rPr lang="da-DK" sz="1200" dirty="0">
                <a:solidFill>
                  <a:schemeClr val="tx1">
                    <a:lumMod val="75000"/>
                    <a:lumOff val="25000"/>
                  </a:schemeClr>
                </a:solidFill>
              </a:rPr>
              <a:t> and </a:t>
            </a:r>
            <a:r>
              <a:rPr lang="da-DK" sz="1200" dirty="0" err="1">
                <a:solidFill>
                  <a:schemeClr val="tx1">
                    <a:lumMod val="75000"/>
                    <a:lumOff val="25000"/>
                  </a:schemeClr>
                </a:solidFill>
              </a:rPr>
              <a:t>projects</a:t>
            </a:r>
            <a:r>
              <a:rPr lang="da-DK" sz="1200" dirty="0">
                <a:solidFill>
                  <a:schemeClr val="tx1">
                    <a:lumMod val="75000"/>
                    <a:lumOff val="25000"/>
                  </a:schemeClr>
                </a:solidFill>
              </a:rPr>
              <a:t> to </a:t>
            </a:r>
            <a:r>
              <a:rPr lang="da-DK" sz="1200" dirty="0" err="1">
                <a:solidFill>
                  <a:schemeClr val="tx1">
                    <a:lumMod val="75000"/>
                    <a:lumOff val="25000"/>
                  </a:schemeClr>
                </a:solidFill>
              </a:rPr>
              <a:t>build</a:t>
            </a:r>
            <a:r>
              <a:rPr lang="da-DK" sz="1200" dirty="0">
                <a:solidFill>
                  <a:schemeClr val="tx1">
                    <a:lumMod val="75000"/>
                    <a:lumOff val="25000"/>
                  </a:schemeClr>
                </a:solidFill>
              </a:rPr>
              <a:t> on </a:t>
            </a:r>
            <a:r>
              <a:rPr lang="da-DK" sz="1200" dirty="0" err="1">
                <a:solidFill>
                  <a:schemeClr val="tx1">
                    <a:lumMod val="75000"/>
                    <a:lumOff val="25000"/>
                  </a:schemeClr>
                </a:solidFill>
              </a:rPr>
              <a:t>what</a:t>
            </a:r>
            <a:r>
              <a:rPr lang="da-DK" sz="1200" dirty="0">
                <a:solidFill>
                  <a:schemeClr val="tx1">
                    <a:lumMod val="75000"/>
                    <a:lumOff val="25000"/>
                  </a:schemeClr>
                </a:solidFill>
              </a:rPr>
              <a:t> </a:t>
            </a:r>
            <a:r>
              <a:rPr lang="da-DK" sz="1200" dirty="0" err="1">
                <a:solidFill>
                  <a:schemeClr val="tx1">
                    <a:lumMod val="75000"/>
                    <a:lumOff val="25000"/>
                  </a:schemeClr>
                </a:solidFill>
              </a:rPr>
              <a:t>we've</a:t>
            </a:r>
            <a:r>
              <a:rPr lang="da-DK" sz="1200" dirty="0">
                <a:solidFill>
                  <a:schemeClr val="tx1">
                    <a:lumMod val="75000"/>
                    <a:lumOff val="25000"/>
                  </a:schemeClr>
                </a:solidFill>
              </a:rPr>
              <a:t> </a:t>
            </a:r>
            <a:r>
              <a:rPr lang="da-DK" sz="1200" dirty="0" err="1">
                <a:solidFill>
                  <a:schemeClr val="tx1">
                    <a:lumMod val="75000"/>
                    <a:lumOff val="25000"/>
                  </a:schemeClr>
                </a:solidFill>
              </a:rPr>
              <a:t>learned</a:t>
            </a:r>
            <a:endParaRPr lang="da-DK" sz="1200" dirty="0">
              <a:solidFill>
                <a:schemeClr val="tx1">
                  <a:lumMod val="75000"/>
                  <a:lumOff val="25000"/>
                </a:schemeClr>
              </a:solidFill>
            </a:endParaRPr>
          </a:p>
        </p:txBody>
      </p:sp>
    </p:spTree>
    <p:extLst>
      <p:ext uri="{BB962C8B-B14F-4D97-AF65-F5344CB8AC3E}">
        <p14:creationId xmlns:p14="http://schemas.microsoft.com/office/powerpoint/2010/main" val="2122828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sz="3200" dirty="0" err="1"/>
              <a:t>Callback</a:t>
            </a:r>
            <a:r>
              <a:rPr lang="da-DK" sz="3200" dirty="0"/>
              <a:t> </a:t>
            </a:r>
            <a:r>
              <a:rPr lang="da-DK" sz="3200" dirty="0" err="1"/>
              <a:t>functions</a:t>
            </a:r>
            <a:r>
              <a:rPr lang="da-DK" sz="3200" dirty="0"/>
              <a:t> and </a:t>
            </a:r>
            <a:r>
              <a:rPr lang="da-DK" sz="3200" dirty="0" err="1"/>
              <a:t>asynchronous</a:t>
            </a:r>
            <a:r>
              <a:rPr lang="da-DK" sz="3200" dirty="0"/>
              <a:t> operations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30</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031850"/>
            <a:ext cx="5342637" cy="103153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Understanding the basics of </a:t>
            </a:r>
            <a:r>
              <a:rPr lang="en-GB" dirty="0" err="1">
                <a:solidFill>
                  <a:srgbClr val="374151"/>
                </a:solidFill>
              </a:rPr>
              <a:t>callback</a:t>
            </a:r>
            <a:r>
              <a:rPr lang="en-GB" dirty="0">
                <a:solidFill>
                  <a:srgbClr val="374151"/>
                </a:solidFill>
              </a:rPr>
              <a:t> functions and how they can be used to handle asynchronous operations in Node.js.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1424233"/>
            <a:ext cx="5804232" cy="2246769"/>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//example of reading a file in </a:t>
            </a:r>
            <a:r>
              <a:rPr lang="en-GB" sz="1400" b="0" dirty="0" err="1">
                <a:solidFill>
                  <a:srgbClr val="6A9955"/>
                </a:solidFill>
                <a:effectLst/>
                <a:latin typeface="Menlo" panose="020B0609030804020204" pitchFamily="49" charset="0"/>
              </a:rPr>
              <a:t>node.js</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fs</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'fs'</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fs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readFile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file.txt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if</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error</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else</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926079"/>
            <a:ext cx="5342637" cy="3617843"/>
          </a:xfrm>
        </p:spPr>
        <p:txBody>
          <a:bodyPr>
            <a:normAutofit fontScale="92500" lnSpcReduction="20000"/>
          </a:bodyPr>
          <a:lstStyle/>
          <a:p>
            <a:pPr algn="l">
              <a:buFont typeface="Arial" panose="020B0604020202020204" pitchFamily="34" charset="0"/>
              <a:buChar char="•"/>
            </a:pPr>
            <a:r>
              <a:rPr lang="en-GB" b="0" i="0" dirty="0" err="1">
                <a:solidFill>
                  <a:srgbClr val="374151"/>
                </a:solidFill>
                <a:effectLst/>
              </a:rPr>
              <a:t>Callback</a:t>
            </a:r>
            <a:r>
              <a:rPr lang="en-GB" b="0" i="0" dirty="0">
                <a:solidFill>
                  <a:srgbClr val="374151"/>
                </a:solidFill>
                <a:effectLst/>
              </a:rPr>
              <a:t> functions are functions that are passed as arguments to other functions and are called when a certain task is completed.</a:t>
            </a:r>
          </a:p>
          <a:p>
            <a:pPr algn="l">
              <a:buFont typeface="Arial" panose="020B0604020202020204" pitchFamily="34" charset="0"/>
              <a:buChar char="•"/>
            </a:pPr>
            <a:r>
              <a:rPr lang="en-GB" b="0" i="0" dirty="0">
                <a:solidFill>
                  <a:srgbClr val="374151"/>
                </a:solidFill>
                <a:effectLst/>
              </a:rPr>
              <a:t>They are commonly used in Node.js to handle asynchronous operations such as file I/O, network requests, and database queries.</a:t>
            </a:r>
          </a:p>
          <a:p>
            <a:pPr algn="l">
              <a:buFont typeface="Arial" panose="020B0604020202020204" pitchFamily="34" charset="0"/>
              <a:buChar char="•"/>
            </a:pPr>
            <a:r>
              <a:rPr lang="en-GB" b="0" i="0" dirty="0" err="1">
                <a:solidFill>
                  <a:srgbClr val="374151"/>
                </a:solidFill>
                <a:effectLst/>
              </a:rPr>
              <a:t>Callback</a:t>
            </a:r>
            <a:r>
              <a:rPr lang="en-GB" b="0" i="0" dirty="0">
                <a:solidFill>
                  <a:srgbClr val="374151"/>
                </a:solidFill>
                <a:effectLst/>
              </a:rPr>
              <a:t> functions can be synchronous or asynchronous depending on the type of task they are used for.</a:t>
            </a:r>
          </a:p>
          <a:p>
            <a:pPr algn="l">
              <a:buFont typeface="Arial" panose="020B0604020202020204" pitchFamily="34" charset="0"/>
              <a:buChar char="•"/>
            </a:pPr>
            <a:r>
              <a:rPr lang="en-GB" b="0" i="0" dirty="0">
                <a:solidFill>
                  <a:srgbClr val="374151"/>
                </a:solidFill>
                <a:effectLst/>
              </a:rPr>
              <a:t>Node.js provides a variety of built-in functions and modules that utilize </a:t>
            </a:r>
            <a:r>
              <a:rPr lang="en-GB" b="0" i="0" dirty="0" err="1">
                <a:solidFill>
                  <a:srgbClr val="374151"/>
                </a:solidFill>
                <a:effectLst/>
              </a:rPr>
              <a:t>callback</a:t>
            </a:r>
            <a:r>
              <a:rPr lang="en-GB" b="0" i="0" dirty="0">
                <a:solidFill>
                  <a:srgbClr val="374151"/>
                </a:solidFill>
                <a:effectLst/>
              </a:rPr>
              <a:t> functions, such as the fs module for file I/O operations and the http module for creating web servers.</a:t>
            </a:r>
          </a:p>
          <a:p>
            <a:pPr algn="l">
              <a:buFont typeface="Arial" panose="020B0604020202020204" pitchFamily="34" charset="0"/>
              <a:buChar char="•"/>
            </a:pPr>
            <a:r>
              <a:rPr lang="en-GB" b="0" i="0" dirty="0" err="1">
                <a:solidFill>
                  <a:srgbClr val="374151"/>
                </a:solidFill>
                <a:effectLst/>
              </a:rPr>
              <a:t>Callback</a:t>
            </a:r>
            <a:r>
              <a:rPr lang="en-GB" b="0" i="0" dirty="0">
                <a:solidFill>
                  <a:srgbClr val="374151"/>
                </a:solidFill>
                <a:effectLst/>
              </a:rPr>
              <a:t> functions can be nested or chained together to handle more complex asynchronous tasks.</a:t>
            </a:r>
          </a:p>
          <a:p>
            <a:pPr algn="l">
              <a:buFont typeface="Arial" panose="020B0604020202020204" pitchFamily="34" charset="0"/>
              <a:buChar char="•"/>
            </a:pPr>
            <a:r>
              <a:rPr lang="en-GB" b="0" i="0" dirty="0" err="1">
                <a:solidFill>
                  <a:srgbClr val="374151"/>
                </a:solidFill>
                <a:effectLst/>
              </a:rPr>
              <a:t>Callback</a:t>
            </a:r>
            <a:r>
              <a:rPr lang="en-GB" b="0" i="0" dirty="0">
                <a:solidFill>
                  <a:srgbClr val="374151"/>
                </a:solidFill>
                <a:effectLst/>
              </a:rPr>
              <a:t> functions can also be prone to </a:t>
            </a:r>
            <a:r>
              <a:rPr lang="en-GB" b="0" i="0" dirty="0" err="1">
                <a:solidFill>
                  <a:srgbClr val="374151"/>
                </a:solidFill>
                <a:effectLst/>
              </a:rPr>
              <a:t>callback</a:t>
            </a:r>
            <a:r>
              <a:rPr lang="en-GB" b="0" i="0" dirty="0">
                <a:solidFill>
                  <a:srgbClr val="374151"/>
                </a:solidFill>
                <a:effectLst/>
              </a:rPr>
              <a:t> hell, a common programming pattern where nested </a:t>
            </a:r>
            <a:r>
              <a:rPr lang="en-GB" b="0" i="0" dirty="0" err="1">
                <a:solidFill>
                  <a:srgbClr val="374151"/>
                </a:solidFill>
                <a:effectLst/>
              </a:rPr>
              <a:t>callbacks</a:t>
            </a:r>
            <a:r>
              <a:rPr lang="en-GB" b="0" i="0" dirty="0">
                <a:solidFill>
                  <a:srgbClr val="374151"/>
                </a:solidFill>
                <a:effectLst/>
              </a:rPr>
              <a:t> become difficult to read and maintain.</a:t>
            </a:r>
          </a:p>
        </p:txBody>
      </p:sp>
      <p:sp>
        <p:nvSpPr>
          <p:cNvPr id="7" name="Rectangle 6">
            <a:extLst>
              <a:ext uri="{FF2B5EF4-FFF2-40B4-BE49-F238E27FC236}">
                <a16:creationId xmlns:a16="http://schemas.microsoft.com/office/drawing/2014/main" id="{AE60C09B-6292-EBA5-47D9-8A86DEF6376D}"/>
              </a:ext>
            </a:extLst>
          </p:cNvPr>
          <p:cNvSpPr/>
          <p:nvPr/>
        </p:nvSpPr>
        <p:spPr>
          <a:xfrm>
            <a:off x="6096000" y="3899915"/>
            <a:ext cx="6095999" cy="19589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t>This code uses the </a:t>
            </a:r>
            <a:r>
              <a:rPr lang="en-GB" sz="1400" dirty="0" err="1"/>
              <a:t>readFile</a:t>
            </a:r>
            <a:r>
              <a:rPr lang="en-GB" sz="1400" dirty="0"/>
              <a:t> function from the fs module to read the contents of a file. The function takes two arguments - the path to the file, and a </a:t>
            </a:r>
            <a:r>
              <a:rPr lang="en-GB" sz="1400" dirty="0" err="1"/>
              <a:t>callback</a:t>
            </a:r>
            <a:r>
              <a:rPr lang="en-GB" sz="1400" dirty="0"/>
              <a:t> function that is called when the file has been read. If an error occurs while reading the file, the error is passed as the first argument to the </a:t>
            </a:r>
            <a:r>
              <a:rPr lang="en-GB" sz="1400" dirty="0" err="1"/>
              <a:t>callback</a:t>
            </a:r>
            <a:r>
              <a:rPr lang="en-GB" sz="1400" dirty="0"/>
              <a:t> function. If the file is successfully read, the contents of the file are passed as the second argument to the </a:t>
            </a:r>
            <a:r>
              <a:rPr lang="en-GB" sz="1400" dirty="0" err="1"/>
              <a:t>callback</a:t>
            </a:r>
            <a:r>
              <a:rPr lang="en-GB" sz="1400" dirty="0"/>
              <a:t> function. The </a:t>
            </a:r>
            <a:r>
              <a:rPr lang="en-GB" sz="1400" dirty="0" err="1"/>
              <a:t>callback</a:t>
            </a:r>
            <a:r>
              <a:rPr lang="en-GB" sz="1400" dirty="0"/>
              <a:t> function in this example simply logs the contents of the file to the console if no error occurs, or logs the error to the console if an error does occur.</a:t>
            </a:r>
            <a:endParaRPr lang="en-DK" sz="1400" dirty="0" err="1"/>
          </a:p>
        </p:txBody>
      </p:sp>
    </p:spTree>
    <p:extLst>
      <p:ext uri="{BB962C8B-B14F-4D97-AF65-F5344CB8AC3E}">
        <p14:creationId xmlns:p14="http://schemas.microsoft.com/office/powerpoint/2010/main" val="3441407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678553"/>
          </a:xfrm>
        </p:spPr>
        <p:txBody>
          <a:bodyPr/>
          <a:lstStyle/>
          <a:p>
            <a:r>
              <a:rPr lang="da-DK" sz="3200" dirty="0" err="1"/>
              <a:t>Promises</a:t>
            </a:r>
            <a:r>
              <a:rPr lang="da-DK" sz="3200" dirty="0"/>
              <a:t> and </a:t>
            </a:r>
            <a:r>
              <a:rPr lang="da-DK" sz="3200" dirty="0" err="1"/>
              <a:t>Async</a:t>
            </a:r>
            <a:r>
              <a:rPr lang="da-DK" sz="3200" dirty="0"/>
              <a:t>/</a:t>
            </a:r>
            <a:r>
              <a:rPr lang="da-DK" sz="3200" dirty="0" err="1"/>
              <a:t>Await</a:t>
            </a:r>
            <a:endParaRPr lang="da-DK" sz="3200"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31</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1606788"/>
            <a:ext cx="5342637" cy="103153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Promises and async/await are alternative ways to handle asynchronous operations in Node.js that are often easier to read and maintain than traditional </a:t>
            </a:r>
            <a:r>
              <a:rPr lang="en-GB" dirty="0" err="1">
                <a:solidFill>
                  <a:srgbClr val="374151"/>
                </a:solidFill>
              </a:rPr>
              <a:t>callback</a:t>
            </a:r>
            <a:r>
              <a:rPr lang="en-GB" dirty="0">
                <a:solidFill>
                  <a:srgbClr val="374151"/>
                </a:solidFill>
              </a:rPr>
              <a:t> functions.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599062"/>
            <a:ext cx="5804232" cy="3046988"/>
          </a:xfrm>
          <a:prstGeom prst="rect">
            <a:avLst/>
          </a:prstGeom>
          <a:noFill/>
        </p:spPr>
        <p:txBody>
          <a:bodyPr wrap="square">
            <a:spAutoFit/>
          </a:bodyPr>
          <a:lstStyle/>
          <a:p>
            <a:r>
              <a:rPr lang="en-GB" sz="1200" b="0" dirty="0">
                <a:solidFill>
                  <a:srgbClr val="6A9955"/>
                </a:solidFill>
                <a:effectLst/>
                <a:latin typeface="Menlo" panose="020B0609030804020204" pitchFamily="49" charset="0"/>
              </a:rPr>
              <a:t>//example of async/await with promises and fs module</a:t>
            </a:r>
            <a:endParaRPr lang="en-GB" sz="1200" b="0" dirty="0">
              <a:solidFill>
                <a:srgbClr val="D4D4D4"/>
              </a:solidFill>
              <a:effectLst/>
              <a:latin typeface="Menlo" panose="020B0609030804020204" pitchFamily="49" charset="0"/>
            </a:endParaRPr>
          </a:p>
          <a:p>
            <a:br>
              <a:rPr lang="en-GB" sz="1200" b="0" dirty="0">
                <a:solidFill>
                  <a:srgbClr val="D4D4D4"/>
                </a:solidFill>
                <a:effectLst/>
                <a:latin typeface="Menlo" panose="020B0609030804020204" pitchFamily="49" charset="0"/>
              </a:rPr>
            </a:br>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fs</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'fs'</a:t>
            </a:r>
            <a:r>
              <a:rPr lang="en-GB" sz="1200" b="0" dirty="0">
                <a:solidFill>
                  <a:srgbClr val="D4D4D4"/>
                </a:solidFill>
                <a:effectLst/>
                <a:latin typeface="Menlo" panose="020B0609030804020204" pitchFamily="49" charset="0"/>
              </a:rPr>
              <a:t>).</a:t>
            </a:r>
            <a:r>
              <a:rPr lang="en-GB" sz="1200" b="0" dirty="0">
                <a:solidFill>
                  <a:srgbClr val="9CDCFE"/>
                </a:solidFill>
                <a:effectLst/>
                <a:latin typeface="Menlo" panose="020B0609030804020204" pitchFamily="49" charset="0"/>
              </a:rPr>
              <a:t>promises</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a:solidFill>
                  <a:srgbClr val="569CD6"/>
                </a:solidFill>
                <a:effectLst/>
                <a:latin typeface="Menlo" panose="020B0609030804020204" pitchFamily="49" charset="0"/>
              </a:rPr>
              <a:t>async</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function</a:t>
            </a:r>
            <a:r>
              <a:rPr lang="en-GB" sz="1200" b="0" dirty="0">
                <a:solidFill>
                  <a:srgbClr val="D4D4D4"/>
                </a:solidFill>
                <a:effectLst/>
                <a:latin typeface="Menlo" panose="020B0609030804020204" pitchFamily="49" charset="0"/>
              </a:rPr>
              <a:t> </a:t>
            </a:r>
            <a:r>
              <a:rPr lang="en-GB" sz="1200" b="0" dirty="0" err="1">
                <a:solidFill>
                  <a:srgbClr val="DCDCAA"/>
                </a:solidFill>
                <a:effectLst/>
                <a:latin typeface="Menlo" panose="020B0609030804020204" pitchFamily="49" charset="0"/>
              </a:rPr>
              <a:t>readAndWriteFiles</a:t>
            </a:r>
            <a:r>
              <a:rPr lang="en-GB" sz="1200" b="0" dirty="0">
                <a:solidFill>
                  <a:srgbClr val="D4D4D4"/>
                </a:solidFill>
                <a:effectLst/>
                <a:latin typeface="Menlo" panose="020B0609030804020204" pitchFamily="49" charset="0"/>
              </a:rPr>
              <a:t>() {</a:t>
            </a:r>
          </a:p>
          <a:p>
            <a:r>
              <a:rPr lang="en-GB" sz="1200" b="0" dirty="0">
                <a:solidFill>
                  <a:srgbClr val="C586C0"/>
                </a:solidFill>
                <a:effectLst/>
                <a:latin typeface="Menlo" panose="020B0609030804020204" pitchFamily="49" charset="0"/>
              </a:rPr>
              <a:t>  try</a:t>
            </a:r>
            <a:r>
              <a:rPr lang="en-GB" sz="1200" b="0" dirty="0">
                <a:solidFill>
                  <a:srgbClr val="D4D4D4"/>
                </a:solidFill>
                <a:effectLst/>
                <a:latin typeface="Menlo" panose="020B0609030804020204" pitchFamily="49" charset="0"/>
              </a:rPr>
              <a:t> {</a:t>
            </a:r>
          </a:p>
          <a:p>
            <a:r>
              <a:rPr lang="en-GB" sz="1200" b="0" dirty="0">
                <a:solidFill>
                  <a:srgbClr val="569CD6"/>
                </a:solidFill>
                <a:effectLst/>
                <a:latin typeface="Menlo" panose="020B0609030804020204" pitchFamily="49" charset="0"/>
              </a:rPr>
              <a:t>    </a:t>
            </a:r>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data</a:t>
            </a:r>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await</a:t>
            </a:r>
            <a:r>
              <a:rPr lang="en-GB" sz="1200" b="0" dirty="0">
                <a:solidFill>
                  <a:srgbClr val="D4D4D4"/>
                </a:solidFill>
                <a:effectLst/>
                <a:latin typeface="Menlo" panose="020B0609030804020204" pitchFamily="49" charset="0"/>
              </a:rPr>
              <a:t> </a:t>
            </a:r>
            <a:r>
              <a:rPr lang="en-GB" sz="1200" b="0" dirty="0" err="1">
                <a:solidFill>
                  <a:srgbClr val="9CDCFE"/>
                </a:solidFill>
                <a:effectLst/>
                <a:latin typeface="Menlo" panose="020B0609030804020204" pitchFamily="49" charset="0"/>
              </a:rPr>
              <a:t>fs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readFile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input.txt</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'utf8’</a:t>
            </a:r>
            <a:r>
              <a:rPr lang="en-GB" sz="1200" b="0" dirty="0">
                <a:solidFill>
                  <a:srgbClr val="D4D4D4"/>
                </a:solidFill>
                <a:effectLst/>
                <a:latin typeface="Menlo" panose="020B0609030804020204" pitchFamily="49" charset="0"/>
              </a:rPr>
              <a:t>);</a:t>
            </a:r>
          </a:p>
          <a:p>
            <a:r>
              <a:rPr lang="en-GB" sz="1200" b="0" dirty="0">
                <a:solidFill>
                  <a:srgbClr val="569CD6"/>
                </a:solidFill>
                <a:effectLst/>
                <a:latin typeface="Menlo" panose="020B0609030804020204" pitchFamily="49" charset="0"/>
              </a:rPr>
              <a:t>    </a:t>
            </a:r>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reversedData</a:t>
            </a:r>
            <a:r>
              <a:rPr lang="en-GB" sz="1200" b="0" dirty="0">
                <a:solidFill>
                  <a:srgbClr val="D4D4D4"/>
                </a:solidFill>
                <a:effectLst/>
                <a:latin typeface="Menlo" panose="020B0609030804020204" pitchFamily="49" charset="0"/>
              </a:rPr>
              <a:t> = </a:t>
            </a:r>
            <a:r>
              <a:rPr lang="en-GB" sz="1200" b="0" dirty="0" err="1">
                <a:solidFill>
                  <a:srgbClr val="4FC1FF"/>
                </a:solidFill>
                <a:effectLst/>
                <a:latin typeface="Menlo" panose="020B0609030804020204" pitchFamily="49" charset="0"/>
              </a:rPr>
              <a:t>data</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split</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a:t>
            </a:r>
            <a:r>
              <a:rPr lang="en-GB" sz="1200" b="0" dirty="0">
                <a:solidFill>
                  <a:srgbClr val="DCDCAA"/>
                </a:solidFill>
                <a:effectLst/>
                <a:latin typeface="Menlo" panose="020B0609030804020204" pitchFamily="49" charset="0"/>
              </a:rPr>
              <a:t>reverse</a:t>
            </a:r>
            <a:r>
              <a:rPr lang="en-GB" sz="1200" b="0" dirty="0">
                <a:solidFill>
                  <a:srgbClr val="D4D4D4"/>
                </a:solidFill>
                <a:effectLst/>
                <a:latin typeface="Menlo" panose="020B0609030804020204" pitchFamily="49" charset="0"/>
              </a:rPr>
              <a:t>().</a:t>
            </a:r>
            <a:r>
              <a:rPr lang="en-GB" sz="1200" b="0" dirty="0">
                <a:solidFill>
                  <a:srgbClr val="DCDCAA"/>
                </a:solidFill>
                <a:effectLst/>
                <a:latin typeface="Menlo" panose="020B0609030804020204" pitchFamily="49" charset="0"/>
              </a:rPr>
              <a:t>join</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a:t>
            </a:r>
          </a:p>
          <a:p>
            <a:r>
              <a:rPr lang="en-GB" sz="1200" b="0" dirty="0">
                <a:solidFill>
                  <a:srgbClr val="C586C0"/>
                </a:solidFill>
                <a:effectLst/>
                <a:latin typeface="Menlo" panose="020B0609030804020204" pitchFamily="49" charset="0"/>
              </a:rPr>
              <a:t>    await</a:t>
            </a:r>
            <a:r>
              <a:rPr lang="en-GB" sz="1200" b="0" dirty="0">
                <a:solidFill>
                  <a:srgbClr val="D4D4D4"/>
                </a:solidFill>
                <a:effectLst/>
                <a:latin typeface="Menlo" panose="020B0609030804020204" pitchFamily="49" charset="0"/>
              </a:rPr>
              <a:t> </a:t>
            </a:r>
            <a:r>
              <a:rPr lang="en-GB" sz="1200" b="0" dirty="0" err="1">
                <a:solidFill>
                  <a:srgbClr val="9CDCFE"/>
                </a:solidFill>
                <a:effectLst/>
                <a:latin typeface="Menlo" panose="020B0609030804020204" pitchFamily="49" charset="0"/>
              </a:rPr>
              <a:t>fs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writeFile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output.txt</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reversedData</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'Successfully wrote to </a:t>
            </a:r>
            <a:r>
              <a:rPr lang="en-GB" sz="1200" b="0" dirty="0" err="1">
                <a:solidFill>
                  <a:srgbClr val="CE9178"/>
                </a:solidFill>
                <a:effectLst/>
                <a:latin typeface="Menlo" panose="020B0609030804020204" pitchFamily="49" charset="0"/>
              </a:rPr>
              <a:t>output.txt</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catch</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error</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'Error:'</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DCDCAA"/>
                </a:solidFill>
                <a:effectLst/>
                <a:latin typeface="Menlo" panose="020B0609030804020204" pitchFamily="49" charset="0"/>
              </a:rPr>
              <a:t>readAndWriteFiles</a:t>
            </a:r>
            <a:r>
              <a:rPr lang="en-GB" sz="12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638324"/>
            <a:ext cx="5342637" cy="3617843"/>
          </a:xfrm>
        </p:spPr>
        <p:txBody>
          <a:bodyPr>
            <a:normAutofit/>
          </a:bodyPr>
          <a:lstStyle/>
          <a:p>
            <a:pPr algn="l">
              <a:buFont typeface="Arial" panose="020B0604020202020204" pitchFamily="34" charset="0"/>
              <a:buChar char="•"/>
            </a:pPr>
            <a:r>
              <a:rPr lang="en-GB" b="0" i="0" dirty="0">
                <a:solidFill>
                  <a:srgbClr val="374151"/>
                </a:solidFill>
                <a:effectLst/>
              </a:rPr>
              <a:t>Promises provide a way to handle the results of an asynchronous operation once it has completed, without needing to pass a </a:t>
            </a:r>
            <a:r>
              <a:rPr lang="en-GB" b="0" i="0" dirty="0" err="1">
                <a:solidFill>
                  <a:srgbClr val="374151"/>
                </a:solidFill>
                <a:effectLst/>
              </a:rPr>
              <a:t>callback</a:t>
            </a:r>
            <a:r>
              <a:rPr lang="en-GB" b="0" i="0" dirty="0">
                <a:solidFill>
                  <a:srgbClr val="374151"/>
                </a:solidFill>
                <a:effectLst/>
              </a:rPr>
              <a:t> function.</a:t>
            </a:r>
          </a:p>
          <a:p>
            <a:pPr algn="l">
              <a:buFont typeface="Arial" panose="020B0604020202020204" pitchFamily="34" charset="0"/>
              <a:buChar char="•"/>
            </a:pPr>
            <a:r>
              <a:rPr lang="en-GB" b="0" i="0" dirty="0">
                <a:solidFill>
                  <a:srgbClr val="374151"/>
                </a:solidFill>
                <a:effectLst/>
              </a:rPr>
              <a:t>Async/await is a newer language feature in JavaScript that allows you to write asynchronous code that looks more like synchronous code.</a:t>
            </a:r>
          </a:p>
          <a:p>
            <a:pPr algn="l">
              <a:buFont typeface="Arial" panose="020B0604020202020204" pitchFamily="34" charset="0"/>
              <a:buChar char="•"/>
            </a:pPr>
            <a:r>
              <a:rPr lang="en-GB" b="0" i="0" dirty="0">
                <a:solidFill>
                  <a:srgbClr val="374151"/>
                </a:solidFill>
                <a:effectLst/>
              </a:rPr>
              <a:t>Promises and async/await can be used with many built-in modules in Node.js, such as the file system module.</a:t>
            </a:r>
          </a:p>
          <a:p>
            <a:pPr algn="l">
              <a:buFont typeface="Arial" panose="020B0604020202020204" pitchFamily="34" charset="0"/>
              <a:buChar char="•"/>
            </a:pPr>
            <a:r>
              <a:rPr lang="en-GB" b="0" i="0" dirty="0">
                <a:solidFill>
                  <a:srgbClr val="374151"/>
                </a:solidFill>
                <a:effectLst/>
              </a:rPr>
              <a:t>The file system module provides methods for working with the file system on your computer, such as reading and writing files.</a:t>
            </a:r>
          </a:p>
        </p:txBody>
      </p:sp>
      <p:sp>
        <p:nvSpPr>
          <p:cNvPr id="7" name="Rectangle 6">
            <a:extLst>
              <a:ext uri="{FF2B5EF4-FFF2-40B4-BE49-F238E27FC236}">
                <a16:creationId xmlns:a16="http://schemas.microsoft.com/office/drawing/2014/main" id="{AE60C09B-6292-EBA5-47D9-8A86DEF6376D}"/>
              </a:ext>
            </a:extLst>
          </p:cNvPr>
          <p:cNvSpPr/>
          <p:nvPr/>
        </p:nvSpPr>
        <p:spPr>
          <a:xfrm>
            <a:off x="6096000" y="3916772"/>
            <a:ext cx="6095999" cy="26705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GB" sz="1400" dirty="0"/>
              <a:t>This example reads the contents of a file called "</a:t>
            </a:r>
            <a:r>
              <a:rPr lang="en-GB" sz="1400" dirty="0" err="1"/>
              <a:t>input.txt</a:t>
            </a:r>
            <a:r>
              <a:rPr lang="en-GB" sz="1400" dirty="0"/>
              <a:t>" using the </a:t>
            </a:r>
            <a:r>
              <a:rPr lang="en-GB" sz="1400" dirty="0" err="1"/>
              <a:t>readFile</a:t>
            </a:r>
            <a:r>
              <a:rPr lang="en-GB" sz="1400" dirty="0"/>
              <a:t> method from the file system module. It then reverses the contents of the file and writes the reversed data to a new file called "</a:t>
            </a:r>
            <a:r>
              <a:rPr lang="en-GB" sz="1400" dirty="0" err="1"/>
              <a:t>output.txt</a:t>
            </a:r>
            <a:r>
              <a:rPr lang="en-GB" sz="1400" dirty="0"/>
              <a:t>" using the </a:t>
            </a:r>
            <a:r>
              <a:rPr lang="en-GB" sz="1400" dirty="0" err="1"/>
              <a:t>writeFile</a:t>
            </a:r>
            <a:r>
              <a:rPr lang="en-GB" sz="1400" dirty="0"/>
              <a:t> method.</a:t>
            </a:r>
          </a:p>
          <a:p>
            <a:pPr algn="ctr"/>
            <a:endParaRPr lang="en-GB" sz="1400" dirty="0"/>
          </a:p>
          <a:p>
            <a:pPr algn="ctr"/>
            <a:r>
              <a:rPr lang="en-GB" sz="1400" dirty="0"/>
              <a:t>In the </a:t>
            </a:r>
            <a:r>
              <a:rPr lang="en-GB" sz="1400" dirty="0" err="1"/>
              <a:t>readAndWriteFiles</a:t>
            </a:r>
            <a:r>
              <a:rPr lang="en-GB" sz="1400" dirty="0"/>
              <a:t> function, the await keyword is used to wait for each asynchronous operation to complete before moving on to the next one. The try and catch keywords are used to handle any errors that may occur during the asynchronous operations.</a:t>
            </a:r>
            <a:endParaRPr lang="en-DK" sz="1400" dirty="0" err="1"/>
          </a:p>
        </p:txBody>
      </p:sp>
    </p:spTree>
    <p:extLst>
      <p:ext uri="{BB962C8B-B14F-4D97-AF65-F5344CB8AC3E}">
        <p14:creationId xmlns:p14="http://schemas.microsoft.com/office/powerpoint/2010/main" val="3528490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llede">
            <a:extLst>
              <a:ext uri="{FF2B5EF4-FFF2-40B4-BE49-F238E27FC236}">
                <a16:creationId xmlns:a16="http://schemas.microsoft.com/office/drawing/2014/main" id="{4855872B-EA4A-600D-4FD0-BB308C85D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 y="-55659"/>
            <a:ext cx="12195935" cy="69670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24333" y="1120648"/>
            <a:ext cx="11943333" cy="1018253"/>
          </a:xfrm>
        </p:spPr>
        <p:txBody>
          <a:bodyPr/>
          <a:lstStyle/>
          <a:p>
            <a:pPr algn="ctr"/>
            <a:r>
              <a:rPr lang="en-DK" sz="6600" dirty="0">
                <a:solidFill>
                  <a:schemeClr val="tx1"/>
                </a:solidFill>
              </a:rPr>
              <a:t>Event Loop</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431545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1677725"/>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The Event Loop</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33</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1677725"/>
            <a:ext cx="5342637" cy="1534603"/>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The event loop is a key feature of Node.js that allows for non-blocking I/O operations. It is what allows Node.js to efficiently handle large amounts of concurrent connections without overloading the system. Understanding the event loop is crucial for writing efficient Node.js applications.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322957"/>
            <a:ext cx="5804232" cy="1169551"/>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//event loop example</a:t>
            </a:r>
            <a:endParaRPr lang="en-GB" sz="1400" b="0" dirty="0">
              <a:solidFill>
                <a:srgbClr val="D4D4D4"/>
              </a:solidFill>
              <a:effectLst/>
              <a:latin typeface="Menlo" panose="020B0609030804020204" pitchFamily="49" charset="0"/>
            </a:endParaRPr>
          </a:p>
          <a:p>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'start'</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setTimeout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'timeout'</a:t>
            </a:r>
            <a:r>
              <a:rPr lang="en-GB" sz="1400" b="0" dirty="0">
                <a:solidFill>
                  <a:srgbClr val="D4D4D4"/>
                </a:solidFill>
                <a:effectLst/>
                <a:latin typeface="Menlo" panose="020B0609030804020204" pitchFamily="49" charset="0"/>
              </a:rPr>
              <a:t>), </a:t>
            </a:r>
            <a:r>
              <a:rPr lang="en-GB" sz="1400" b="0" dirty="0">
                <a:solidFill>
                  <a:srgbClr val="B5CEA8"/>
                </a:solidFill>
                <a:effectLst/>
                <a:latin typeface="Menlo" panose="020B0609030804020204" pitchFamily="49" charset="0"/>
              </a:rPr>
              <a:t>0</a:t>
            </a:r>
            <a:r>
              <a:rPr lang="en-GB" sz="1400" b="0" dirty="0">
                <a:solidFill>
                  <a:srgbClr val="D4D4D4"/>
                </a:solidFill>
                <a:effectLst/>
                <a:latin typeface="Menlo" panose="020B0609030804020204" pitchFamily="49" charset="0"/>
              </a:rPr>
              <a:t>);</a:t>
            </a:r>
          </a:p>
          <a:p>
            <a:r>
              <a:rPr lang="en-GB" sz="1400" b="0" dirty="0" err="1">
                <a:solidFill>
                  <a:srgbClr val="DCDCAA"/>
                </a:solidFill>
                <a:effectLst/>
                <a:latin typeface="Menlo" panose="020B0609030804020204" pitchFamily="49" charset="0"/>
              </a:rPr>
              <a:t>setImmediate</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'immediate'</a:t>
            </a:r>
            <a:r>
              <a:rPr lang="en-GB" sz="1400" b="0" dirty="0">
                <a:solidFill>
                  <a:srgbClr val="D4D4D4"/>
                </a:solidFill>
                <a:effectLst/>
                <a:latin typeface="Menlo" panose="020B0609030804020204" pitchFamily="49" charset="0"/>
              </a:rPr>
              <a:t>));</a:t>
            </a:r>
          </a:p>
          <a:p>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'end'</a:t>
            </a:r>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28230"/>
            <a:ext cx="5342637" cy="2630597"/>
          </a:xfrm>
        </p:spPr>
        <p:txBody>
          <a:bodyPr>
            <a:normAutofit fontScale="92500" lnSpcReduction="10000"/>
          </a:bodyPr>
          <a:lstStyle/>
          <a:p>
            <a:pPr algn="l">
              <a:buFont typeface="Arial" panose="020B0604020202020204" pitchFamily="34" charset="0"/>
              <a:buChar char="•"/>
            </a:pPr>
            <a:r>
              <a:rPr lang="en-GB" b="0" i="0" dirty="0">
                <a:solidFill>
                  <a:srgbClr val="374151"/>
                </a:solidFill>
                <a:effectLst/>
              </a:rPr>
              <a:t>The event loop is responsible for managing I/O operations in Node.js</a:t>
            </a:r>
          </a:p>
          <a:p>
            <a:pPr algn="l">
              <a:buFont typeface="Arial" panose="020B0604020202020204" pitchFamily="34" charset="0"/>
              <a:buChar char="•"/>
            </a:pPr>
            <a:r>
              <a:rPr lang="en-GB" b="0" i="0" dirty="0">
                <a:solidFill>
                  <a:srgbClr val="374151"/>
                </a:solidFill>
                <a:effectLst/>
              </a:rPr>
              <a:t>It is a single-threaded model, but can handle multiple concurrent operations</a:t>
            </a:r>
          </a:p>
          <a:p>
            <a:pPr algn="l">
              <a:buFont typeface="Arial" panose="020B0604020202020204" pitchFamily="34" charset="0"/>
              <a:buChar char="•"/>
            </a:pPr>
            <a:r>
              <a:rPr lang="en-GB" b="0" i="0" dirty="0">
                <a:solidFill>
                  <a:srgbClr val="374151"/>
                </a:solidFill>
                <a:effectLst/>
              </a:rPr>
              <a:t>When an I/O operation is started, it is added to the event queue</a:t>
            </a:r>
          </a:p>
          <a:p>
            <a:pPr algn="l">
              <a:buFont typeface="Arial" panose="020B0604020202020204" pitchFamily="34" charset="0"/>
              <a:buChar char="•"/>
            </a:pPr>
            <a:r>
              <a:rPr lang="en-GB" b="0" i="0" dirty="0">
                <a:solidFill>
                  <a:srgbClr val="374151"/>
                </a:solidFill>
                <a:effectLst/>
              </a:rPr>
              <a:t>The event loop processes each item in the event queue in a loop</a:t>
            </a:r>
          </a:p>
          <a:p>
            <a:pPr algn="l">
              <a:buFont typeface="Arial" panose="020B0604020202020204" pitchFamily="34" charset="0"/>
              <a:buChar char="•"/>
            </a:pPr>
            <a:r>
              <a:rPr lang="en-GB" b="0" i="0" dirty="0">
                <a:solidFill>
                  <a:srgbClr val="374151"/>
                </a:solidFill>
                <a:effectLst/>
              </a:rPr>
              <a:t>When an item is processed, it is removed from the queue and its </a:t>
            </a:r>
            <a:r>
              <a:rPr lang="en-GB" b="0" i="0" dirty="0" err="1">
                <a:solidFill>
                  <a:srgbClr val="374151"/>
                </a:solidFill>
                <a:effectLst/>
              </a:rPr>
              <a:t>callback</a:t>
            </a:r>
            <a:r>
              <a:rPr lang="en-GB" b="0" i="0" dirty="0">
                <a:solidFill>
                  <a:srgbClr val="374151"/>
                </a:solidFill>
                <a:effectLst/>
              </a:rPr>
              <a:t> is executed</a:t>
            </a:r>
          </a:p>
          <a:p>
            <a:pPr algn="l">
              <a:buFont typeface="Arial" panose="020B0604020202020204" pitchFamily="34" charset="0"/>
              <a:buChar char="•"/>
            </a:pPr>
            <a:r>
              <a:rPr lang="en-GB" b="0" i="0" dirty="0">
                <a:solidFill>
                  <a:srgbClr val="374151"/>
                </a:solidFill>
                <a:effectLst/>
              </a:rPr>
              <a:t>Asynchronous functions do not block the event loop</a:t>
            </a:r>
          </a:p>
        </p:txBody>
      </p:sp>
      <p:sp>
        <p:nvSpPr>
          <p:cNvPr id="7" name="Rectangle 6">
            <a:extLst>
              <a:ext uri="{FF2B5EF4-FFF2-40B4-BE49-F238E27FC236}">
                <a16:creationId xmlns:a16="http://schemas.microsoft.com/office/drawing/2014/main" id="{7BAF2C82-4060-A194-E587-F10AC4A5F14D}"/>
              </a:ext>
            </a:extLst>
          </p:cNvPr>
          <p:cNvSpPr/>
          <p:nvPr/>
        </p:nvSpPr>
        <p:spPr>
          <a:xfrm>
            <a:off x="6096000" y="1677726"/>
            <a:ext cx="6096000" cy="516530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85750" indent="-285750">
              <a:buFont typeface="Arial" panose="020B0604020202020204" pitchFamily="34" charset="0"/>
              <a:buChar char="•"/>
            </a:pPr>
            <a:r>
              <a:rPr lang="en-GB" sz="1600" dirty="0"/>
              <a:t>The </a:t>
            </a:r>
            <a:r>
              <a:rPr lang="en-GB" sz="1600" dirty="0" err="1"/>
              <a:t>console.log</a:t>
            </a:r>
            <a:r>
              <a:rPr lang="en-GB" sz="1600" dirty="0"/>
              <a:t>('start') line is executed first, printing 'start' to the console.</a:t>
            </a:r>
          </a:p>
          <a:p>
            <a:pPr marL="285750" indent="-285750">
              <a:buFont typeface="Arial" panose="020B0604020202020204" pitchFamily="34" charset="0"/>
              <a:buChar char="•"/>
            </a:pPr>
            <a:r>
              <a:rPr lang="en-GB" sz="1600" dirty="0"/>
              <a:t>The </a:t>
            </a:r>
            <a:r>
              <a:rPr lang="en-GB" sz="1600" dirty="0" err="1"/>
              <a:t>setTimeout</a:t>
            </a:r>
            <a:r>
              <a:rPr lang="en-GB" sz="1600" dirty="0"/>
              <a:t> and </a:t>
            </a:r>
            <a:r>
              <a:rPr lang="en-GB" sz="1600" dirty="0" err="1"/>
              <a:t>setImmediate</a:t>
            </a:r>
            <a:r>
              <a:rPr lang="en-GB" sz="1600" dirty="0"/>
              <a:t> functions are both called with a </a:t>
            </a:r>
            <a:r>
              <a:rPr lang="en-GB" sz="1600" dirty="0" err="1"/>
              <a:t>callback</a:t>
            </a:r>
            <a:r>
              <a:rPr lang="en-GB" sz="1600" dirty="0"/>
              <a:t> that logs a message to the console.</a:t>
            </a:r>
          </a:p>
          <a:p>
            <a:pPr marL="285750" indent="-285750">
              <a:buFont typeface="Arial" panose="020B0604020202020204" pitchFamily="34" charset="0"/>
              <a:buChar char="•"/>
            </a:pPr>
            <a:r>
              <a:rPr lang="en-GB" sz="1600" dirty="0"/>
              <a:t>The </a:t>
            </a:r>
            <a:r>
              <a:rPr lang="en-GB" sz="1600" dirty="0" err="1"/>
              <a:t>setTimeout</a:t>
            </a:r>
            <a:r>
              <a:rPr lang="en-GB" sz="1600" dirty="0"/>
              <a:t> function is called with a delay of 0 milliseconds, so its </a:t>
            </a:r>
            <a:r>
              <a:rPr lang="en-GB" sz="1600" dirty="0" err="1"/>
              <a:t>callback</a:t>
            </a:r>
            <a:r>
              <a:rPr lang="en-GB" sz="1600" dirty="0"/>
              <a:t> is added to the event queue after the </a:t>
            </a:r>
            <a:r>
              <a:rPr lang="en-GB" sz="1600" dirty="0" err="1"/>
              <a:t>setImmediate</a:t>
            </a:r>
            <a:r>
              <a:rPr lang="en-GB" sz="1600" dirty="0"/>
              <a:t> </a:t>
            </a:r>
            <a:r>
              <a:rPr lang="en-GB" sz="1600" dirty="0" err="1"/>
              <a:t>callback</a:t>
            </a:r>
            <a:r>
              <a:rPr lang="en-GB" sz="1600" dirty="0"/>
              <a:t>.</a:t>
            </a:r>
          </a:p>
          <a:p>
            <a:pPr marL="285750" indent="-285750">
              <a:buFont typeface="Arial" panose="020B0604020202020204" pitchFamily="34" charset="0"/>
              <a:buChar char="•"/>
            </a:pPr>
            <a:r>
              <a:rPr lang="en-GB" sz="1600" dirty="0"/>
              <a:t>The </a:t>
            </a:r>
            <a:r>
              <a:rPr lang="en-GB" sz="1600" dirty="0" err="1"/>
              <a:t>setImmediate</a:t>
            </a:r>
            <a:r>
              <a:rPr lang="en-GB" sz="1600" dirty="0"/>
              <a:t> function is called with no delay, so its </a:t>
            </a:r>
            <a:r>
              <a:rPr lang="en-GB" sz="1600" dirty="0" err="1"/>
              <a:t>callback</a:t>
            </a:r>
            <a:r>
              <a:rPr lang="en-GB" sz="1600" dirty="0"/>
              <a:t> is added to the event queue immediately.</a:t>
            </a:r>
          </a:p>
          <a:p>
            <a:pPr marL="285750" indent="-285750">
              <a:buFont typeface="Arial" panose="020B0604020202020204" pitchFamily="34" charset="0"/>
              <a:buChar char="•"/>
            </a:pPr>
            <a:r>
              <a:rPr lang="en-GB" sz="1600" dirty="0"/>
              <a:t>The event loop processes items in the queue in a loop, starting with the </a:t>
            </a:r>
            <a:r>
              <a:rPr lang="en-GB" sz="1600" dirty="0" err="1"/>
              <a:t>setImmediate</a:t>
            </a:r>
            <a:r>
              <a:rPr lang="en-GB" sz="1600" dirty="0"/>
              <a:t> </a:t>
            </a:r>
            <a:r>
              <a:rPr lang="en-GB" sz="1600" dirty="0" err="1"/>
              <a:t>callback</a:t>
            </a:r>
            <a:r>
              <a:rPr lang="en-GB" sz="1600" dirty="0"/>
              <a:t> because it was added first.</a:t>
            </a:r>
          </a:p>
          <a:p>
            <a:pPr marL="285750" indent="-285750">
              <a:buFont typeface="Arial" panose="020B0604020202020204" pitchFamily="34" charset="0"/>
              <a:buChar char="•"/>
            </a:pPr>
            <a:r>
              <a:rPr lang="en-GB" sz="1600" dirty="0"/>
              <a:t>The </a:t>
            </a:r>
            <a:r>
              <a:rPr lang="en-GB" sz="1600" dirty="0" err="1"/>
              <a:t>setImmediate</a:t>
            </a:r>
            <a:r>
              <a:rPr lang="en-GB" sz="1600" dirty="0"/>
              <a:t> </a:t>
            </a:r>
            <a:r>
              <a:rPr lang="en-GB" sz="1600" dirty="0" err="1"/>
              <a:t>callback</a:t>
            </a:r>
            <a:r>
              <a:rPr lang="en-GB" sz="1600" dirty="0"/>
              <a:t> is executed, printing 'immediate' to the console.</a:t>
            </a:r>
          </a:p>
          <a:p>
            <a:pPr marL="285750" indent="-285750">
              <a:buFont typeface="Arial" panose="020B0604020202020204" pitchFamily="34" charset="0"/>
              <a:buChar char="•"/>
            </a:pPr>
            <a:r>
              <a:rPr lang="en-GB" sz="1600" dirty="0"/>
              <a:t>The </a:t>
            </a:r>
            <a:r>
              <a:rPr lang="en-GB" sz="1600" dirty="0" err="1"/>
              <a:t>setTimeout</a:t>
            </a:r>
            <a:r>
              <a:rPr lang="en-GB" sz="1600" dirty="0"/>
              <a:t> </a:t>
            </a:r>
            <a:r>
              <a:rPr lang="en-GB" sz="1600" dirty="0" err="1"/>
              <a:t>callback</a:t>
            </a:r>
            <a:r>
              <a:rPr lang="en-GB" sz="1600" dirty="0"/>
              <a:t> is then executed, printing 'timeout' to the console.</a:t>
            </a:r>
          </a:p>
          <a:p>
            <a:pPr marL="285750" indent="-285750">
              <a:buFont typeface="Arial" panose="020B0604020202020204" pitchFamily="34" charset="0"/>
              <a:buChar char="•"/>
            </a:pPr>
            <a:r>
              <a:rPr lang="en-GB" sz="1600" dirty="0"/>
              <a:t>Finally, the </a:t>
            </a:r>
            <a:r>
              <a:rPr lang="en-GB" sz="1600" dirty="0" err="1"/>
              <a:t>console.log</a:t>
            </a:r>
            <a:r>
              <a:rPr lang="en-GB" sz="1600" dirty="0"/>
              <a:t>('end') line is executed, printing 'end' to the console.</a:t>
            </a:r>
            <a:endParaRPr lang="en-DK" sz="1600" dirty="0" err="1"/>
          </a:p>
        </p:txBody>
      </p:sp>
    </p:spTree>
    <p:extLst>
      <p:ext uri="{BB962C8B-B14F-4D97-AF65-F5344CB8AC3E}">
        <p14:creationId xmlns:p14="http://schemas.microsoft.com/office/powerpoint/2010/main" val="159068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AF2C82-4060-A194-E587-F10AC4A5F14D}"/>
              </a:ext>
            </a:extLst>
          </p:cNvPr>
          <p:cNvSpPr/>
          <p:nvPr/>
        </p:nvSpPr>
        <p:spPr>
          <a:xfrm>
            <a:off x="6096000" y="3429000"/>
            <a:ext cx="6096000" cy="341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600" dirty="0"/>
              <a:t>We use the </a:t>
            </a:r>
            <a:r>
              <a:rPr lang="en-GB" sz="1600" dirty="0" err="1"/>
              <a:t>fs.readFile</a:t>
            </a:r>
            <a:r>
              <a:rPr lang="en-GB" sz="1600" dirty="0"/>
              <a:t> method to read a file asynchronously. When this method is called, it is added to the event queue and the event loop begins to process events. The event loop checks the event queue for events that are ready to be processed and then dispatches them to the thread pool for execution. When the file has been read, the </a:t>
            </a:r>
            <a:r>
              <a:rPr lang="en-GB" sz="1600" dirty="0" err="1"/>
              <a:t>callback</a:t>
            </a:r>
            <a:r>
              <a:rPr lang="en-GB" sz="1600" dirty="0"/>
              <a:t> function is added to the event queue and will be processed when the event loop reaches it.</a:t>
            </a:r>
            <a:endParaRPr lang="en-DK" sz="1600" dirty="0" err="1"/>
          </a:p>
        </p:txBody>
      </p:sp>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3429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The Event Queue, and Thread Pool</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34</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64889"/>
            <a:ext cx="5342637" cy="96792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The event loop, event queue, and thread pool are all important components of Node.js that work together to allow for non-blocking I/O and asynchronous programming.</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09969" y="322957"/>
            <a:ext cx="5804232" cy="3108543"/>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//example</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fs</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'fs'</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fs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readFile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example.txt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data</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if</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error</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err</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else</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data</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toString</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'Reading file...'</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endParaRPr lang="en-GB" sz="14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132815"/>
            <a:ext cx="5342637" cy="2630597"/>
          </a:xfrm>
        </p:spPr>
        <p:txBody>
          <a:bodyPr>
            <a:normAutofit/>
          </a:bodyPr>
          <a:lstStyle/>
          <a:p>
            <a:pPr algn="l">
              <a:buFont typeface="Arial" panose="020B0604020202020204" pitchFamily="34" charset="0"/>
              <a:buChar char="•"/>
            </a:pPr>
            <a:r>
              <a:rPr lang="en-GB" b="0" i="0" dirty="0">
                <a:solidFill>
                  <a:srgbClr val="374151"/>
                </a:solidFill>
                <a:effectLst/>
              </a:rPr>
              <a:t>The event loop is a mechanism for handling and dispatching events in Node.js.</a:t>
            </a:r>
          </a:p>
          <a:p>
            <a:pPr algn="l">
              <a:buFont typeface="Arial" panose="020B0604020202020204" pitchFamily="34" charset="0"/>
              <a:buChar char="•"/>
            </a:pPr>
            <a:r>
              <a:rPr lang="en-GB" b="0" i="0" dirty="0">
                <a:solidFill>
                  <a:srgbClr val="374151"/>
                </a:solidFill>
                <a:effectLst/>
              </a:rPr>
              <a:t>The event queue is a list of events that are waiting to be processed by the event loop.</a:t>
            </a:r>
          </a:p>
          <a:p>
            <a:pPr algn="l">
              <a:buFont typeface="Arial" panose="020B0604020202020204" pitchFamily="34" charset="0"/>
              <a:buChar char="•"/>
            </a:pPr>
            <a:r>
              <a:rPr lang="en-GB" b="0" i="0" dirty="0">
                <a:solidFill>
                  <a:srgbClr val="374151"/>
                </a:solidFill>
                <a:effectLst/>
              </a:rPr>
              <a:t>The thread pool is a pool of worker threads that Node.js uses to execute I/O operations and other long-running tasks.</a:t>
            </a:r>
          </a:p>
        </p:txBody>
      </p:sp>
    </p:spTree>
    <p:extLst>
      <p:ext uri="{BB962C8B-B14F-4D97-AF65-F5344CB8AC3E}">
        <p14:creationId xmlns:p14="http://schemas.microsoft.com/office/powerpoint/2010/main" val="3507644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
        <p:nvSpPr>
          <p:cNvPr id="5" name="Title 4">
            <a:extLst>
              <a:ext uri="{FF2B5EF4-FFF2-40B4-BE49-F238E27FC236}">
                <a16:creationId xmlns:a16="http://schemas.microsoft.com/office/drawing/2014/main" id="{414A7794-0DA9-5956-0A93-7797EE8F9932}"/>
              </a:ext>
            </a:extLst>
          </p:cNvPr>
          <p:cNvSpPr>
            <a:spLocks noGrp="1"/>
          </p:cNvSpPr>
          <p:nvPr>
            <p:ph type="ctrTitle"/>
          </p:nvPr>
        </p:nvSpPr>
        <p:spPr/>
        <p:txBody>
          <a:bodyPr/>
          <a:lstStyle/>
          <a:p>
            <a:endParaRPr lang="en-DK"/>
          </a:p>
        </p:txBody>
      </p:sp>
      <p:pic>
        <p:nvPicPr>
          <p:cNvPr id="5122" name="Picture 2" descr="Introduction to Node JS">
            <a:extLst>
              <a:ext uri="{FF2B5EF4-FFF2-40B4-BE49-F238E27FC236}">
                <a16:creationId xmlns:a16="http://schemas.microsoft.com/office/drawing/2014/main" id="{76484D18-7C34-0027-10EE-3B092DB5C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48" y="0"/>
            <a:ext cx="1242724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615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illede">
            <a:extLst>
              <a:ext uri="{FF2B5EF4-FFF2-40B4-BE49-F238E27FC236}">
                <a16:creationId xmlns:a16="http://schemas.microsoft.com/office/drawing/2014/main" id="{5960F41C-37FF-7825-20E7-CB585C7BA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1" y="-53411"/>
            <a:ext cx="12230731" cy="6986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24333" y="5724453"/>
            <a:ext cx="11943333" cy="1018253"/>
          </a:xfrm>
        </p:spPr>
        <p:txBody>
          <a:bodyPr/>
          <a:lstStyle/>
          <a:p>
            <a:pPr algn="ctr"/>
            <a:r>
              <a:rPr lang="en-DK" sz="6600" dirty="0"/>
              <a:t>A full application</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2762239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AF2C82-4060-A194-E587-F10AC4A5F14D}"/>
              </a:ext>
            </a:extLst>
          </p:cNvPr>
          <p:cNvSpPr/>
          <p:nvPr/>
        </p:nvSpPr>
        <p:spPr>
          <a:xfrm>
            <a:off x="6096000" y="3429000"/>
            <a:ext cx="6096000" cy="341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600" dirty="0"/>
              <a:t>In this example, we create a new Express application and define a route for the root endpoint ('/'). When a GET request is made to this endpoint, the server sends a response with the text "Hello, World!". We then start the server listening on port 3000. This is a simple example of how Express can be used to handle HTTP requests and responses.</a:t>
            </a:r>
            <a:endParaRPr lang="en-DK" sz="1600" dirty="0" err="1"/>
          </a:p>
        </p:txBody>
      </p:sp>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3429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err="1"/>
              <a:t>Introduction</a:t>
            </a:r>
            <a:r>
              <a:rPr lang="da-DK" dirty="0"/>
              <a:t> to the Express </a:t>
            </a:r>
            <a:r>
              <a:rPr lang="da-DK" dirty="0" err="1"/>
              <a:t>module</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37</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64888"/>
            <a:ext cx="5342637" cy="1357539"/>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Express is a popular Node.js web application framework used to build web applications and APIs. It provides many features that make it easy to handle HTTP requests, routing, middleware, and more.</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322957"/>
            <a:ext cx="5953460" cy="2893100"/>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//example of basic </a:t>
            </a:r>
            <a:r>
              <a:rPr lang="en-GB" sz="1400" b="0" dirty="0" err="1">
                <a:solidFill>
                  <a:srgbClr val="6A9955"/>
                </a:solidFill>
                <a:effectLst/>
                <a:latin typeface="Menlo" panose="020B0609030804020204" pitchFamily="49" charset="0"/>
              </a:rPr>
              <a:t>node.js</a:t>
            </a:r>
            <a:r>
              <a:rPr lang="en-GB" sz="1400" b="0" dirty="0">
                <a:solidFill>
                  <a:srgbClr val="6A9955"/>
                </a:solidFill>
                <a:effectLst/>
                <a:latin typeface="Menlo" panose="020B0609030804020204" pitchFamily="49" charset="0"/>
              </a:rPr>
              <a:t> server with express</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express</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'express'</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app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express</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port</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get</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'Hello, World!'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4FC1FF"/>
                </a:solidFill>
                <a:effectLst/>
                <a:latin typeface="Menlo" panose="020B0609030804020204" pitchFamily="49" charset="0"/>
              </a:rPr>
              <a:t>port</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running at</a:t>
            </a:r>
          </a:p>
          <a:p>
            <a:r>
              <a:rPr lang="en-GB" sz="1400" dirty="0">
                <a:solidFill>
                  <a:srgbClr val="CE9178"/>
                </a:solidFill>
                <a:latin typeface="Menlo" panose="020B0609030804020204" pitchFamily="49" charset="0"/>
              </a:rPr>
              <a:t>  </a:t>
            </a:r>
            <a:r>
              <a:rPr lang="en-GB" sz="1400" b="0" dirty="0">
                <a:solidFill>
                  <a:srgbClr val="CE9178"/>
                </a:solidFill>
                <a:effectLst/>
                <a:latin typeface="Menlo" panose="020B0609030804020204" pitchFamily="49" charset="0"/>
              </a:rPr>
              <a:t>http://localhost:</a:t>
            </a:r>
            <a:r>
              <a:rPr lang="en-GB" sz="1400" b="0" dirty="0">
                <a:solidFill>
                  <a:srgbClr val="569CD6"/>
                </a:solidFill>
                <a:effectLst/>
                <a:latin typeface="Menlo" panose="020B0609030804020204" pitchFamily="49" charset="0"/>
              </a:rPr>
              <a:t>${</a:t>
            </a:r>
            <a:r>
              <a:rPr lang="en-GB" sz="1400" b="0" dirty="0">
                <a:solidFill>
                  <a:srgbClr val="4FC1FF"/>
                </a:solidFill>
                <a:effectLst/>
                <a:latin typeface="Menlo" panose="020B0609030804020204" pitchFamily="49" charset="0"/>
              </a:rPr>
              <a:t>port</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617844"/>
            <a:ext cx="5342637" cy="2630597"/>
          </a:xfrm>
        </p:spPr>
        <p:txBody>
          <a:bodyPr>
            <a:normAutofit lnSpcReduction="10000"/>
          </a:bodyPr>
          <a:lstStyle/>
          <a:p>
            <a:pPr algn="l">
              <a:buFont typeface="Arial" panose="020B0604020202020204" pitchFamily="34" charset="0"/>
              <a:buChar char="•"/>
            </a:pPr>
            <a:r>
              <a:rPr lang="en-GB" b="0" i="0" dirty="0">
                <a:solidFill>
                  <a:srgbClr val="374151"/>
                </a:solidFill>
                <a:effectLst/>
              </a:rPr>
              <a:t>Easy to create web applications and APIs</a:t>
            </a:r>
          </a:p>
          <a:p>
            <a:pPr algn="l">
              <a:buFont typeface="Arial" panose="020B0604020202020204" pitchFamily="34" charset="0"/>
              <a:buChar char="•"/>
            </a:pPr>
            <a:r>
              <a:rPr lang="en-GB" b="0" i="0" dirty="0">
                <a:solidFill>
                  <a:srgbClr val="374151"/>
                </a:solidFill>
                <a:effectLst/>
              </a:rPr>
              <a:t>Provides middleware for handling requests and responses</a:t>
            </a:r>
          </a:p>
          <a:p>
            <a:pPr algn="l">
              <a:buFont typeface="Arial" panose="020B0604020202020204" pitchFamily="34" charset="0"/>
              <a:buChar char="•"/>
            </a:pPr>
            <a:r>
              <a:rPr lang="en-GB" b="0" i="0" dirty="0">
                <a:solidFill>
                  <a:srgbClr val="374151"/>
                </a:solidFill>
                <a:effectLst/>
              </a:rPr>
              <a:t>Supports routing to different endpoints and handling HTTP methods</a:t>
            </a:r>
          </a:p>
          <a:p>
            <a:pPr algn="l">
              <a:buFont typeface="Arial" panose="020B0604020202020204" pitchFamily="34" charset="0"/>
              <a:buChar char="•"/>
            </a:pPr>
            <a:r>
              <a:rPr lang="en-GB" b="0" i="0" dirty="0">
                <a:solidFill>
                  <a:srgbClr val="374151"/>
                </a:solidFill>
                <a:effectLst/>
              </a:rPr>
              <a:t>Has a built-in templating engine for generating dynamic content</a:t>
            </a:r>
          </a:p>
          <a:p>
            <a:pPr algn="l">
              <a:buFont typeface="Arial" panose="020B0604020202020204" pitchFamily="34" charset="0"/>
              <a:buChar char="•"/>
            </a:pPr>
            <a:r>
              <a:rPr lang="en-GB" b="0" i="0" dirty="0">
                <a:solidFill>
                  <a:srgbClr val="374151"/>
                </a:solidFill>
                <a:effectLst/>
              </a:rPr>
              <a:t>Integrates with various libraries for different functionality</a:t>
            </a:r>
          </a:p>
          <a:p>
            <a:pPr algn="l">
              <a:buFont typeface="Arial" panose="020B0604020202020204" pitchFamily="34" charset="0"/>
              <a:buChar char="•"/>
            </a:pPr>
            <a:r>
              <a:rPr lang="en-GB" b="0" i="0" dirty="0">
                <a:solidFill>
                  <a:srgbClr val="374151"/>
                </a:solidFill>
                <a:effectLst/>
              </a:rPr>
              <a:t>Used by many developers and companies to build production-grade applications</a:t>
            </a:r>
          </a:p>
        </p:txBody>
      </p:sp>
    </p:spTree>
    <p:extLst>
      <p:ext uri="{BB962C8B-B14F-4D97-AF65-F5344CB8AC3E}">
        <p14:creationId xmlns:p14="http://schemas.microsoft.com/office/powerpoint/2010/main" val="3200256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CRUD Operations with Express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38</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64889"/>
            <a:ext cx="5342637" cy="944072"/>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In this example, we'll show how to perform CRUD operations (create, read, update, delete) with Express by building a simple API for a tweet.</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71883"/>
            <a:ext cx="5953460" cy="5047536"/>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//import express module</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express</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'express'</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app</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express</a:t>
            </a:r>
            <a:r>
              <a:rPr lang="en-GB" sz="1400" b="0" dirty="0">
                <a:solidFill>
                  <a:srgbClr val="D4D4D4"/>
                </a:solidFill>
                <a:effectLst/>
                <a:latin typeface="Menlo" panose="020B0609030804020204" pitchFamily="49" charset="0"/>
              </a:rPr>
              <a:t>();</a:t>
            </a:r>
          </a:p>
          <a:p>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use</a:t>
            </a:r>
            <a:r>
              <a:rPr lang="en-GB" sz="1400" b="0" dirty="0">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express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json</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In-memory database</a:t>
            </a:r>
            <a:endParaRPr lang="en-GB" sz="1400" b="0" dirty="0">
              <a:solidFill>
                <a:srgbClr val="D4D4D4"/>
              </a:solidFill>
              <a:effectLst/>
              <a:latin typeface="Menlo" panose="020B0609030804020204" pitchFamily="49" charset="0"/>
            </a:endParaRPr>
          </a:p>
          <a:p>
            <a:r>
              <a:rPr lang="en-GB" sz="1400" b="0" dirty="0">
                <a:solidFill>
                  <a:srgbClr val="569CD6"/>
                </a:solidFill>
                <a:effectLst/>
                <a:latin typeface="Menlo" panose="020B0609030804020204" pitchFamily="49" charset="0"/>
              </a:rPr>
              <a:t>let</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tweets</a:t>
            </a:r>
            <a:r>
              <a:rPr lang="en-GB" sz="1400" b="0" dirty="0">
                <a:solidFill>
                  <a:srgbClr val="D4D4D4"/>
                </a:solidFill>
                <a:effectLst/>
                <a:latin typeface="Menlo" panose="020B0609030804020204" pitchFamily="49" charset="0"/>
              </a:rPr>
              <a:t> = [];</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Create a tweet</a:t>
            </a:r>
            <a:endParaRPr lang="en-GB" sz="1400" b="0" dirty="0">
              <a:solidFill>
                <a:srgbClr val="D4D4D4"/>
              </a:solidFill>
              <a:effectLst/>
              <a:latin typeface="Menlo" panose="020B0609030804020204" pitchFamily="49" charset="0"/>
            </a:endParaRPr>
          </a:p>
          <a:p>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post</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'/tweets'</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tweet</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req</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body</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tweets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push</a:t>
            </a:r>
            <a:r>
              <a:rPr lang="en-GB" sz="1400" b="0" dirty="0">
                <a:solidFill>
                  <a:srgbClr val="D4D4D4"/>
                </a:solidFill>
                <a:effectLst/>
                <a:latin typeface="Menlo" panose="020B0609030804020204" pitchFamily="49" charset="0"/>
              </a:rPr>
              <a:t>(</a:t>
            </a:r>
            <a:r>
              <a:rPr lang="en-GB" sz="1400" b="0" dirty="0">
                <a:solidFill>
                  <a:srgbClr val="4FC1FF"/>
                </a:solidFill>
                <a:effectLst/>
                <a:latin typeface="Menlo" panose="020B0609030804020204" pitchFamily="49" charset="0"/>
              </a:rPr>
              <a:t>tweet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send</a:t>
            </a:r>
            <a:r>
              <a:rPr lang="en-GB" sz="1400" b="0" dirty="0">
                <a:solidFill>
                  <a:srgbClr val="D4D4D4"/>
                </a:solidFill>
                <a:effectLst/>
                <a:latin typeface="Menlo" panose="020B0609030804020204" pitchFamily="49" charset="0"/>
              </a:rPr>
              <a:t>(</a:t>
            </a:r>
            <a:r>
              <a:rPr lang="en-GB" sz="1400" b="0" dirty="0">
                <a:solidFill>
                  <a:srgbClr val="4FC1FF"/>
                </a:solidFill>
                <a:effectLst/>
                <a:latin typeface="Menlo" panose="020B0609030804020204" pitchFamily="49" charset="0"/>
              </a:rPr>
              <a:t>tweet</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Read a tweet</a:t>
            </a:r>
            <a:endParaRPr lang="en-GB" sz="1400" b="0" dirty="0">
              <a:solidFill>
                <a:srgbClr val="D4D4D4"/>
              </a:solidFill>
              <a:effectLst/>
              <a:latin typeface="Menlo" panose="020B0609030804020204" pitchFamily="49" charset="0"/>
            </a:endParaRPr>
          </a:p>
          <a:p>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get</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'/tweets/:id'</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id</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req</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params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id</a:t>
            </a:r>
            <a:r>
              <a:rPr lang="en-GB" sz="1400" b="0" dirty="0">
                <a:solidFill>
                  <a:srgbClr val="D4D4D4"/>
                </a:solidFill>
                <a:effectLst/>
                <a:latin typeface="Menlo" panose="020B0609030804020204" pitchFamily="49" charset="0"/>
              </a:rPr>
              <a:t>;</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tweet</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tweets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find</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t</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id</a:t>
            </a:r>
            <a:r>
              <a:rPr lang="en-GB" sz="1400" b="0" dirty="0">
                <a:solidFill>
                  <a:srgbClr val="D4D4D4"/>
                </a:solidFill>
                <a:effectLst/>
                <a:latin typeface="Menlo" panose="020B0609030804020204" pitchFamily="49" charset="0"/>
              </a:rPr>
              <a:t> === </a:t>
            </a:r>
            <a:r>
              <a:rPr lang="en-GB" sz="1400" b="0" dirty="0">
                <a:solidFill>
                  <a:srgbClr val="4FC1FF"/>
                </a:solidFill>
                <a:effectLst/>
                <a:latin typeface="Menlo" panose="020B0609030804020204" pitchFamily="49" charset="0"/>
              </a:rPr>
              <a:t>id</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send</a:t>
            </a:r>
            <a:r>
              <a:rPr lang="en-GB" sz="1400" b="0" dirty="0">
                <a:solidFill>
                  <a:srgbClr val="D4D4D4"/>
                </a:solidFill>
                <a:effectLst/>
                <a:latin typeface="Menlo" panose="020B0609030804020204" pitchFamily="49" charset="0"/>
              </a:rPr>
              <a:t>(</a:t>
            </a:r>
            <a:r>
              <a:rPr lang="en-GB" sz="1400" b="0" dirty="0">
                <a:solidFill>
                  <a:srgbClr val="4FC1FF"/>
                </a:solidFill>
                <a:effectLst/>
                <a:latin typeface="Menlo" panose="020B0609030804020204" pitchFamily="49" charset="0"/>
              </a:rPr>
              <a:t>tweet</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…continued on next slide</a:t>
            </a:r>
            <a:endParaRPr lang="en-GB" sz="14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16058"/>
            <a:ext cx="5342637" cy="1292332"/>
          </a:xfrm>
        </p:spPr>
        <p:txBody>
          <a:bodyPr>
            <a:normAutofit/>
          </a:bodyPr>
          <a:lstStyle/>
          <a:p>
            <a:pPr algn="l">
              <a:buFont typeface="Arial" panose="020B0604020202020204" pitchFamily="34" charset="0"/>
              <a:buChar char="•"/>
            </a:pPr>
            <a:r>
              <a:rPr lang="en-GB" b="0" i="0" dirty="0">
                <a:solidFill>
                  <a:srgbClr val="374151"/>
                </a:solidFill>
                <a:effectLst/>
              </a:rPr>
              <a:t>Create a tweet: POST /tweets</a:t>
            </a:r>
          </a:p>
          <a:p>
            <a:pPr algn="l">
              <a:buFont typeface="Arial" panose="020B0604020202020204" pitchFamily="34" charset="0"/>
              <a:buChar char="•"/>
            </a:pPr>
            <a:r>
              <a:rPr lang="en-GB" b="0" i="0" dirty="0">
                <a:solidFill>
                  <a:srgbClr val="374151"/>
                </a:solidFill>
                <a:effectLst/>
              </a:rPr>
              <a:t>Read a tweet: GET /tweets/:id</a:t>
            </a:r>
          </a:p>
          <a:p>
            <a:pPr algn="l">
              <a:buFont typeface="Arial" panose="020B0604020202020204" pitchFamily="34" charset="0"/>
              <a:buChar char="•"/>
            </a:pPr>
            <a:r>
              <a:rPr lang="en-GB" b="0" i="0" dirty="0">
                <a:solidFill>
                  <a:srgbClr val="374151"/>
                </a:solidFill>
                <a:effectLst/>
              </a:rPr>
              <a:t>Update a tweet: PUT /tweets/:id</a:t>
            </a:r>
          </a:p>
          <a:p>
            <a:pPr algn="l">
              <a:buFont typeface="Arial" panose="020B0604020202020204" pitchFamily="34" charset="0"/>
              <a:buChar char="•"/>
            </a:pPr>
            <a:r>
              <a:rPr lang="en-GB" b="0" i="0" dirty="0">
                <a:solidFill>
                  <a:srgbClr val="374151"/>
                </a:solidFill>
                <a:effectLst/>
              </a:rPr>
              <a:t>Delete a tweet: DELETE /tweets/:id</a:t>
            </a:r>
          </a:p>
        </p:txBody>
      </p:sp>
    </p:spTree>
    <p:extLst>
      <p:ext uri="{BB962C8B-B14F-4D97-AF65-F5344CB8AC3E}">
        <p14:creationId xmlns:p14="http://schemas.microsoft.com/office/powerpoint/2010/main" val="3599637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CRUD Operations with Express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39</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64889"/>
            <a:ext cx="5342637" cy="944072"/>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In this example, we'll show how to perform CRUD operations (create, read, update, delete) with Express by building a simple API for a tweet.</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71883"/>
            <a:ext cx="5953460" cy="6771084"/>
          </a:xfrm>
          <a:prstGeom prst="rect">
            <a:avLst/>
          </a:prstGeom>
          <a:noFill/>
        </p:spPr>
        <p:txBody>
          <a:bodyPr wrap="square">
            <a:spAutoFit/>
          </a:bodyPr>
          <a:lstStyle/>
          <a:p>
            <a:r>
              <a:rPr lang="en-GB" sz="1400" b="0" dirty="0">
                <a:solidFill>
                  <a:srgbClr val="6A9955"/>
                </a:solidFill>
                <a:effectLst/>
                <a:latin typeface="Menlo" panose="020B0609030804020204" pitchFamily="49" charset="0"/>
              </a:rPr>
              <a:t>//…continued</a:t>
            </a:r>
          </a:p>
          <a:p>
            <a:endParaRPr lang="en-GB" sz="1400" dirty="0">
              <a:solidFill>
                <a:srgbClr val="6A9955"/>
              </a:solidFill>
              <a:latin typeface="Menlo" panose="020B0609030804020204" pitchFamily="49" charset="0"/>
            </a:endParaRPr>
          </a:p>
          <a:p>
            <a:r>
              <a:rPr lang="en-GB" sz="1400" b="0" dirty="0">
                <a:solidFill>
                  <a:srgbClr val="6A9955"/>
                </a:solidFill>
                <a:effectLst/>
                <a:latin typeface="Menlo" panose="020B0609030804020204" pitchFamily="49" charset="0"/>
              </a:rPr>
              <a:t>// Update a tweet</a:t>
            </a:r>
            <a:endParaRPr lang="en-GB" sz="1400" b="0" dirty="0">
              <a:solidFill>
                <a:srgbClr val="D4D4D4"/>
              </a:solidFill>
              <a:effectLst/>
              <a:latin typeface="Menlo" panose="020B0609030804020204" pitchFamily="49" charset="0"/>
            </a:endParaRPr>
          </a:p>
          <a:p>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put</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'/tweets/:id'</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id</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req</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params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id</a:t>
            </a:r>
            <a:r>
              <a:rPr lang="en-GB" sz="1400" b="0" dirty="0">
                <a:solidFill>
                  <a:srgbClr val="D4D4D4"/>
                </a:solidFill>
                <a:effectLst/>
                <a:latin typeface="Menlo" panose="020B0609030804020204" pitchFamily="49" charset="0"/>
              </a:rPr>
              <a:t>;</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tweetIndex</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tweets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findIndex</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t</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id</a:t>
            </a:r>
            <a:r>
              <a:rPr lang="en-GB" sz="1400" b="0" dirty="0">
                <a:solidFill>
                  <a:srgbClr val="D4D4D4"/>
                </a:solidFill>
                <a:effectLst/>
                <a:latin typeface="Menlo" panose="020B0609030804020204" pitchFamily="49" charset="0"/>
              </a:rPr>
              <a:t> === </a:t>
            </a:r>
            <a:r>
              <a:rPr lang="en-GB" sz="1400" b="0" dirty="0">
                <a:solidFill>
                  <a:srgbClr val="4FC1FF"/>
                </a:solidFill>
                <a:effectLst/>
                <a:latin typeface="Menlo" panose="020B0609030804020204" pitchFamily="49" charset="0"/>
              </a:rPr>
              <a:t>id</a:t>
            </a:r>
            <a:r>
              <a:rPr lang="en-GB" sz="1400" b="0" dirty="0">
                <a:solidFill>
                  <a:srgbClr val="D4D4D4"/>
                </a:solidFill>
                <a:effectLst/>
                <a:latin typeface="Menlo" panose="020B0609030804020204" pitchFamily="49" charset="0"/>
              </a:rPr>
              <a:t>);</a:t>
            </a:r>
          </a:p>
          <a:p>
            <a:r>
              <a:rPr lang="en-GB" sz="1400" b="0" dirty="0">
                <a:solidFill>
                  <a:srgbClr val="C586C0"/>
                </a:solidFill>
                <a:effectLst/>
                <a:latin typeface="Menlo" panose="020B0609030804020204" pitchFamily="49" charset="0"/>
              </a:rPr>
              <a:t>  if</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tweetIndex</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1</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status</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404</a:t>
            </a:r>
            <a:r>
              <a:rPr lang="en-GB" sz="1400" b="0" dirty="0">
                <a:solidFill>
                  <a:srgbClr val="D4D4D4"/>
                </a:solidFill>
                <a:effectLst/>
                <a:latin typeface="Menlo" panose="020B0609030804020204" pitchFamily="49" charset="0"/>
              </a:rPr>
              <a:t>).</a:t>
            </a:r>
            <a:r>
              <a:rPr lang="en-GB" sz="1400" b="0" dirty="0">
                <a:solidFill>
                  <a:srgbClr val="DCDCAA"/>
                </a:solidFill>
                <a:effectLst/>
                <a:latin typeface="Menlo" panose="020B0609030804020204" pitchFamily="49" charset="0"/>
              </a:rPr>
              <a:t>send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 not found’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else</a:t>
            </a:r>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updatedTweet</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req</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body</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tweets</a:t>
            </a:r>
            <a:r>
              <a:rPr lang="en-GB" sz="1400" b="0" dirty="0">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tweetIndex</a:t>
            </a:r>
            <a:r>
              <a:rPr lang="en-GB" sz="1400" b="0" dirty="0">
                <a:solidFill>
                  <a:srgbClr val="D4D4D4"/>
                </a:solidFill>
                <a:effectLst/>
                <a:latin typeface="Menlo" panose="020B0609030804020204" pitchFamily="49" charset="0"/>
              </a:rPr>
              <a:t>] = { </a:t>
            </a:r>
          </a:p>
          <a:p>
            <a:r>
              <a:rPr lang="en-GB" sz="1400" dirty="0">
                <a:solidFill>
                  <a:srgbClr val="D4D4D4"/>
                </a:solidFill>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tweets</a:t>
            </a:r>
            <a:r>
              <a:rPr lang="en-GB" sz="1400" b="0" dirty="0">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tweetIndex</a:t>
            </a:r>
            <a:r>
              <a:rPr lang="en-GB" sz="1400" b="0" dirty="0">
                <a:solidFill>
                  <a:srgbClr val="D4D4D4"/>
                </a:solidFill>
                <a:effectLst/>
                <a:latin typeface="Menlo" panose="020B0609030804020204" pitchFamily="49" charset="0"/>
              </a:rPr>
              <a:t>], </a:t>
            </a:r>
          </a:p>
          <a:p>
            <a:r>
              <a:rPr lang="en-GB" sz="1400" dirty="0">
                <a:solidFill>
                  <a:srgbClr val="D4D4D4"/>
                </a:solidFill>
                <a:latin typeface="Menlo" panose="020B0609030804020204" pitchFamily="49" charset="0"/>
              </a:rPr>
              <a:t>      </a:t>
            </a:r>
            <a:r>
              <a:rPr lang="en-GB" sz="1400" b="0" dirty="0">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updatedTweet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send</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tweets</a:t>
            </a:r>
            <a:r>
              <a:rPr lang="en-GB" sz="1400" b="0" dirty="0">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tweetIndex</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Delete a tweet</a:t>
            </a:r>
            <a:endParaRPr lang="en-GB" sz="1400" b="0" dirty="0">
              <a:solidFill>
                <a:srgbClr val="D4D4D4"/>
              </a:solidFill>
              <a:effectLst/>
              <a:latin typeface="Menlo" panose="020B0609030804020204" pitchFamily="49" charset="0"/>
            </a:endParaRPr>
          </a:p>
          <a:p>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delete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'/tweets/:id'</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req</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res</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id</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req</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params</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id</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tweets</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tweets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filter</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t</a:t>
            </a:r>
            <a:r>
              <a:rPr lang="en-GB" sz="1400" b="0" dirty="0" err="1">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id</a:t>
            </a:r>
            <a:r>
              <a:rPr lang="en-GB" sz="1400" b="0" dirty="0">
                <a:solidFill>
                  <a:srgbClr val="D4D4D4"/>
                </a:solidFill>
                <a:effectLst/>
                <a:latin typeface="Menlo" panose="020B0609030804020204" pitchFamily="49" charset="0"/>
              </a:rPr>
              <a:t> !== </a:t>
            </a:r>
            <a:r>
              <a:rPr lang="en-GB" sz="1400" b="0" dirty="0">
                <a:solidFill>
                  <a:srgbClr val="4FC1FF"/>
                </a:solidFill>
                <a:effectLst/>
                <a:latin typeface="Menlo" panose="020B0609030804020204" pitchFamily="49" charset="0"/>
              </a:rPr>
              <a:t>id</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res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send</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 deleted'</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port</a:t>
            </a:r>
            <a:r>
              <a:rPr lang="en-GB" sz="1400" b="0" dirty="0">
                <a:solidFill>
                  <a:srgbClr val="D4D4D4"/>
                </a:solidFill>
                <a:effectLst/>
                <a:latin typeface="Menlo" panose="020B0609030804020204" pitchFamily="49" charset="0"/>
              </a:rPr>
              <a:t> = </a:t>
            </a:r>
            <a:r>
              <a:rPr lang="en-GB" sz="1400" b="0" dirty="0">
                <a:solidFill>
                  <a:srgbClr val="B5CEA8"/>
                </a:solidFill>
                <a:effectLst/>
                <a:latin typeface="Menlo" panose="020B0609030804020204" pitchFamily="49" charset="0"/>
              </a:rPr>
              <a:t>3000</a:t>
            </a:r>
            <a:r>
              <a:rPr lang="en-GB" sz="1400" b="0" dirty="0">
                <a:solidFill>
                  <a:srgbClr val="D4D4D4"/>
                </a:solidFill>
                <a:effectLst/>
                <a:latin typeface="Menlo" panose="020B0609030804020204" pitchFamily="49" charset="0"/>
              </a:rPr>
              <a:t>;</a:t>
            </a:r>
          </a:p>
          <a:p>
            <a:r>
              <a:rPr lang="en-GB" sz="1400" b="0" dirty="0" err="1">
                <a:solidFill>
                  <a:srgbClr val="4FC1FF"/>
                </a:solidFill>
                <a:effectLst/>
                <a:latin typeface="Menlo" panose="020B0609030804020204" pitchFamily="49" charset="0"/>
              </a:rPr>
              <a:t>app</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listen</a:t>
            </a:r>
            <a:r>
              <a:rPr lang="en-GB" sz="1400" b="0" dirty="0">
                <a:solidFill>
                  <a:srgbClr val="D4D4D4"/>
                </a:solidFill>
                <a:effectLst/>
                <a:latin typeface="Menlo" panose="020B0609030804020204" pitchFamily="49" charset="0"/>
              </a:rPr>
              <a:t>(</a:t>
            </a:r>
            <a:r>
              <a:rPr lang="en-GB" sz="1400" b="0" dirty="0">
                <a:solidFill>
                  <a:srgbClr val="4FC1FF"/>
                </a:solidFill>
                <a:effectLst/>
                <a:latin typeface="Menlo" panose="020B0609030804020204" pitchFamily="49" charset="0"/>
              </a:rPr>
              <a:t>port</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`Server started on port </a:t>
            </a:r>
            <a:r>
              <a:rPr lang="en-GB" sz="1400" b="0" dirty="0">
                <a:solidFill>
                  <a:srgbClr val="569CD6"/>
                </a:solidFill>
                <a:effectLst/>
                <a:latin typeface="Menlo" panose="020B0609030804020204" pitchFamily="49" charset="0"/>
              </a:rPr>
              <a:t>${</a:t>
            </a:r>
            <a:r>
              <a:rPr lang="en-GB" sz="1400" b="0" dirty="0">
                <a:solidFill>
                  <a:srgbClr val="4FC1FF"/>
                </a:solidFill>
                <a:effectLst/>
                <a:latin typeface="Menlo" panose="020B0609030804020204" pitchFamily="49" charset="0"/>
              </a:rPr>
              <a:t>port</a:t>
            </a:r>
            <a:r>
              <a:rPr lang="en-GB" sz="1400" b="0" dirty="0">
                <a:solidFill>
                  <a:srgbClr val="569CD6"/>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endParaRPr lang="en-GB" sz="14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16058"/>
            <a:ext cx="5342637" cy="1292332"/>
          </a:xfrm>
        </p:spPr>
        <p:txBody>
          <a:bodyPr>
            <a:normAutofit/>
          </a:bodyPr>
          <a:lstStyle/>
          <a:p>
            <a:pPr algn="l">
              <a:buFont typeface="Arial" panose="020B0604020202020204" pitchFamily="34" charset="0"/>
              <a:buChar char="•"/>
            </a:pPr>
            <a:r>
              <a:rPr lang="en-GB" b="0" i="0" dirty="0">
                <a:solidFill>
                  <a:srgbClr val="374151"/>
                </a:solidFill>
                <a:effectLst/>
              </a:rPr>
              <a:t>Create a tweet: POST /tweets</a:t>
            </a:r>
          </a:p>
          <a:p>
            <a:pPr algn="l">
              <a:buFont typeface="Arial" panose="020B0604020202020204" pitchFamily="34" charset="0"/>
              <a:buChar char="•"/>
            </a:pPr>
            <a:r>
              <a:rPr lang="en-GB" b="0" i="0" dirty="0">
                <a:solidFill>
                  <a:srgbClr val="374151"/>
                </a:solidFill>
                <a:effectLst/>
              </a:rPr>
              <a:t>Read a tweet: GET /tweets/:id</a:t>
            </a:r>
          </a:p>
          <a:p>
            <a:pPr algn="l">
              <a:buFont typeface="Arial" panose="020B0604020202020204" pitchFamily="34" charset="0"/>
              <a:buChar char="•"/>
            </a:pPr>
            <a:r>
              <a:rPr lang="en-GB" b="0" i="0" dirty="0">
                <a:solidFill>
                  <a:srgbClr val="374151"/>
                </a:solidFill>
                <a:effectLst/>
              </a:rPr>
              <a:t>Update a tweet: PUT /tweets/:id</a:t>
            </a:r>
          </a:p>
          <a:p>
            <a:pPr algn="l">
              <a:buFont typeface="Arial" panose="020B0604020202020204" pitchFamily="34" charset="0"/>
              <a:buChar char="•"/>
            </a:pPr>
            <a:r>
              <a:rPr lang="en-GB" b="0" i="0" dirty="0">
                <a:solidFill>
                  <a:srgbClr val="374151"/>
                </a:solidFill>
                <a:effectLst/>
              </a:rPr>
              <a:t>Delete a tweet: DELETE /tweets/:id</a:t>
            </a:r>
          </a:p>
        </p:txBody>
      </p:sp>
    </p:spTree>
    <p:extLst>
      <p:ext uri="{BB962C8B-B14F-4D97-AF65-F5344CB8AC3E}">
        <p14:creationId xmlns:p14="http://schemas.microsoft.com/office/powerpoint/2010/main" val="133702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01040"/>
          </a:xfrm>
        </p:spPr>
        <p:txBody>
          <a:bodyPr/>
          <a:lstStyle/>
          <a:p>
            <a:r>
              <a:rPr lang="da-DK" dirty="0" err="1"/>
              <a:t>Introduction</a:t>
            </a:r>
            <a:r>
              <a:rPr lang="da-DK" dirty="0"/>
              <a:t> to </a:t>
            </a:r>
            <a:r>
              <a:rPr lang="da-DK" dirty="0" err="1"/>
              <a:t>Node.js</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6" y="1700213"/>
            <a:ext cx="5206876" cy="4387320"/>
          </a:xfrm>
        </p:spPr>
        <p:txBody>
          <a:bodyPr>
            <a:normAutofit fontScale="85000" lnSpcReduction="20000"/>
          </a:bodyPr>
          <a:lstStyle/>
          <a:p>
            <a:pPr marL="0" indent="0">
              <a:buNone/>
            </a:pPr>
            <a:r>
              <a:rPr lang="en-GB" b="0" i="0" dirty="0">
                <a:solidFill>
                  <a:srgbClr val="374151"/>
                </a:solidFill>
                <a:effectLst/>
              </a:rPr>
              <a:t>Node.js is a powerful tool for building server-side applications with JavaScript. It allows you to use a single programming language (JavaScript) to build both the front-end and back-end of your application. In this section, we'll take a look at what Node.js is, how it works, and why it's become so popular in recent years. We'll also explore some of the key features and benefits of using Node.js, as well as some real-world examples of how it's being used by companies and developers around the world.</a:t>
            </a:r>
          </a:p>
          <a:p>
            <a:pPr marL="0" indent="0">
              <a:buNone/>
            </a:pPr>
            <a:endParaRPr lang="da-DK" dirty="0"/>
          </a:p>
          <a:p>
            <a:pPr algn="l">
              <a:buFont typeface="Arial" panose="020B0604020202020204" pitchFamily="34" charset="0"/>
              <a:buChar char="•"/>
            </a:pPr>
            <a:r>
              <a:rPr lang="en-GB" b="0" i="0" dirty="0">
                <a:solidFill>
                  <a:srgbClr val="374151"/>
                </a:solidFill>
                <a:effectLst/>
              </a:rPr>
              <a:t>Node.js is an open-source, cross-platform, JavaScript runtime environment.</a:t>
            </a:r>
          </a:p>
          <a:p>
            <a:pPr algn="l">
              <a:buFont typeface="Arial" panose="020B0604020202020204" pitchFamily="34" charset="0"/>
              <a:buChar char="•"/>
            </a:pPr>
            <a:r>
              <a:rPr lang="en-GB" b="0" i="0" dirty="0">
                <a:solidFill>
                  <a:srgbClr val="374151"/>
                </a:solidFill>
                <a:effectLst/>
              </a:rPr>
              <a:t>It was created by Ryan Dahl in 2009 and is built on the V8 JavaScript engine from Google Chrome.</a:t>
            </a:r>
          </a:p>
          <a:p>
            <a:pPr algn="l">
              <a:buFont typeface="Arial" panose="020B0604020202020204" pitchFamily="34" charset="0"/>
              <a:buChar char="•"/>
            </a:pPr>
            <a:r>
              <a:rPr lang="en-GB" b="0" i="0" dirty="0">
                <a:solidFill>
                  <a:srgbClr val="374151"/>
                </a:solidFill>
                <a:effectLst/>
              </a:rPr>
              <a:t>Node.js allows you to run JavaScript code on the server, rather than just in the browser.</a:t>
            </a:r>
          </a:p>
          <a:p>
            <a:pPr algn="l">
              <a:buFont typeface="Arial" panose="020B0604020202020204" pitchFamily="34" charset="0"/>
              <a:buChar char="•"/>
            </a:pPr>
            <a:r>
              <a:rPr lang="en-GB" b="0" i="0" dirty="0">
                <a:solidFill>
                  <a:srgbClr val="374151"/>
                </a:solidFill>
                <a:effectLst/>
              </a:rPr>
              <a:t>It's well-suited for building scalable, real-time applications and APIs.</a:t>
            </a:r>
          </a:p>
          <a:p>
            <a:pPr algn="l">
              <a:buFont typeface="Arial" panose="020B0604020202020204" pitchFamily="34" charset="0"/>
              <a:buChar char="•"/>
            </a:pPr>
            <a:r>
              <a:rPr lang="en-GB" b="0" i="0" dirty="0">
                <a:solidFill>
                  <a:srgbClr val="374151"/>
                </a:solidFill>
                <a:effectLst/>
              </a:rPr>
              <a:t>Node.js has a large and active community of developers and users.</a:t>
            </a:r>
          </a:p>
          <a:p>
            <a:pPr algn="l">
              <a:buFont typeface="Arial" panose="020B0604020202020204" pitchFamily="34" charset="0"/>
              <a:buChar char="•"/>
            </a:pPr>
            <a:r>
              <a:rPr lang="en-GB" b="0" i="0" dirty="0">
                <a:solidFill>
                  <a:srgbClr val="374151"/>
                </a:solidFill>
                <a:effectLst/>
              </a:rPr>
              <a:t>Some popular companies and products that use Node.js include Netflix, LinkedIn, and PayPal.</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a:t>
            </a:fld>
            <a:endParaRPr lang="en-GB" dirty="0"/>
          </a:p>
        </p:txBody>
      </p:sp>
      <p:pic>
        <p:nvPicPr>
          <p:cNvPr id="1026" name="Picture 2" descr="Billede">
            <a:extLst>
              <a:ext uri="{FF2B5EF4-FFF2-40B4-BE49-F238E27FC236}">
                <a16:creationId xmlns:a16="http://schemas.microsoft.com/office/drawing/2014/main" id="{456D4DFE-3C7B-D62A-2A70-C3F862CB53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21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Using MySQL with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40</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64889"/>
            <a:ext cx="5342637" cy="944072"/>
          </a:xfrm>
          <a:prstGeom prst="rect">
            <a:avLst/>
          </a:prstGeom>
        </p:spPr>
        <p:txBody>
          <a:bodyPr vert="horz" lIns="0" tIns="0" rIns="0" bIns="0" rtlCol="0">
            <a:normAutofit fontScale="92500"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Node.js has many modules available for working with MySQL. This slide will introduce the basics of connecting to a MySQL database and performing CRUD (create, read, update, delete) operations using Node.js.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71883"/>
            <a:ext cx="5953460" cy="6340197"/>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mysql</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mysql</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connection</a:t>
            </a:r>
            <a:r>
              <a:rPr lang="en-GB" sz="1400" b="0" dirty="0">
                <a:solidFill>
                  <a:srgbClr val="D4D4D4"/>
                </a:solidFill>
                <a:effectLst/>
                <a:latin typeface="Menlo" panose="020B0609030804020204" pitchFamily="49" charset="0"/>
              </a:rPr>
              <a:t> = </a:t>
            </a:r>
            <a:r>
              <a:rPr lang="en-GB" sz="1400" b="0" dirty="0" err="1">
                <a:solidFill>
                  <a:srgbClr val="9CDCFE"/>
                </a:solidFill>
                <a:effectLst/>
                <a:latin typeface="Menlo" panose="020B0609030804020204" pitchFamily="49" charset="0"/>
              </a:rPr>
              <a:t>mysql</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createConnection</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host:</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'localhost’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user:</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'root’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password:</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'password’</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database: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'twitter'</a:t>
            </a:r>
            <a:endParaRPr lang="en-GB" sz="1400" b="0" dirty="0">
              <a:solidFill>
                <a:srgbClr val="D4D4D4"/>
              </a:solidFill>
              <a:effectLst/>
              <a:latin typeface="Menlo" panose="020B0609030804020204" pitchFamily="49" charset="0"/>
            </a:endParaRP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4FC1FF"/>
                </a:solidFill>
                <a:effectLst/>
                <a:latin typeface="Menlo" panose="020B0609030804020204" pitchFamily="49" charset="0"/>
              </a:rPr>
              <a:t>connection</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connect</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error</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if</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error</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error</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'Error connecting to DB:'</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error</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else</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'Connected to DB!’</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createTable</a:t>
            </a:r>
            <a:r>
              <a:rPr lang="en-GB" sz="1400" b="0" dirty="0">
                <a:solidFill>
                  <a:srgbClr val="D4D4D4"/>
                </a:solidFill>
                <a:effectLst/>
                <a:latin typeface="Menlo" panose="020B0609030804020204" pitchFamily="49" charset="0"/>
              </a:rPr>
              <a:t> = </a:t>
            </a:r>
            <a:r>
              <a:rPr lang="en-GB" sz="1400" b="0" dirty="0">
                <a:solidFill>
                  <a:srgbClr val="CE9178"/>
                </a:solidFill>
                <a:effectLst/>
                <a:latin typeface="Menlo" panose="020B0609030804020204" pitchFamily="49" charset="0"/>
              </a:rPr>
              <a:t>`CREATE TABLE IF NOT EXISTS tweets (</a:t>
            </a:r>
            <a:endParaRPr lang="en-GB" sz="1400" b="0" dirty="0">
              <a:solidFill>
                <a:srgbClr val="D4D4D4"/>
              </a:solidFill>
              <a:effectLst/>
              <a:latin typeface="Menlo" panose="020B0609030804020204" pitchFamily="49" charset="0"/>
            </a:endParaRPr>
          </a:p>
          <a:p>
            <a:r>
              <a:rPr lang="en-GB" sz="1400" b="0" dirty="0">
                <a:solidFill>
                  <a:srgbClr val="CE9178"/>
                </a:solidFill>
                <a:effectLst/>
                <a:latin typeface="Menlo" panose="020B0609030804020204" pitchFamily="49" charset="0"/>
              </a:rPr>
              <a:t>id INT AUTO_INCREMENT PRIMARY KEY,</a:t>
            </a:r>
            <a:endParaRPr lang="en-GB" sz="1400" b="0" dirty="0">
              <a:solidFill>
                <a:srgbClr val="D4D4D4"/>
              </a:solidFill>
              <a:effectLst/>
              <a:latin typeface="Menlo" panose="020B0609030804020204" pitchFamily="49" charset="0"/>
            </a:endParaRPr>
          </a:p>
          <a:p>
            <a:r>
              <a:rPr lang="en-GB" sz="1400" b="0" dirty="0">
                <a:solidFill>
                  <a:srgbClr val="CE9178"/>
                </a:solidFill>
                <a:effectLst/>
                <a:latin typeface="Menlo" panose="020B0609030804020204" pitchFamily="49" charset="0"/>
              </a:rPr>
              <a:t>content VARCHAR(280) NOT NULL,</a:t>
            </a:r>
            <a:endParaRPr lang="en-GB" sz="1400" b="0" dirty="0">
              <a:solidFill>
                <a:srgbClr val="D4D4D4"/>
              </a:solidFill>
              <a:effectLst/>
              <a:latin typeface="Menlo" panose="020B0609030804020204" pitchFamily="49" charset="0"/>
            </a:endParaRPr>
          </a:p>
          <a:p>
            <a:r>
              <a:rPr lang="en-GB" sz="1400" b="0" dirty="0" err="1">
                <a:solidFill>
                  <a:srgbClr val="CE9178"/>
                </a:solidFill>
                <a:effectLst/>
                <a:latin typeface="Menlo" panose="020B0609030804020204" pitchFamily="49" charset="0"/>
              </a:rPr>
              <a:t>createdAt</a:t>
            </a:r>
            <a:r>
              <a:rPr lang="en-GB" sz="1400" b="0" dirty="0">
                <a:solidFill>
                  <a:srgbClr val="CE9178"/>
                </a:solidFill>
                <a:effectLst/>
                <a:latin typeface="Menlo" panose="020B0609030804020204" pitchFamily="49" charset="0"/>
              </a:rPr>
              <a:t> DATETIME DEFAULT CURRENT_TIMESTAMP</a:t>
            </a:r>
            <a:endParaRPr lang="en-GB" sz="1400" b="0" dirty="0">
              <a:solidFill>
                <a:srgbClr val="D4D4D4"/>
              </a:solidFill>
              <a:effectLst/>
              <a:latin typeface="Menlo" panose="020B0609030804020204" pitchFamily="49" charset="0"/>
            </a:endParaRPr>
          </a:p>
          <a:p>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endParaRPr lang="en-GB" sz="1400" b="0" dirty="0">
              <a:solidFill>
                <a:srgbClr val="D4D4D4"/>
              </a:solidFill>
              <a:effectLst/>
              <a:latin typeface="Menlo" panose="020B0609030804020204" pitchFamily="49" charset="0"/>
            </a:endParaRPr>
          </a:p>
          <a:p>
            <a:r>
              <a:rPr lang="en-GB" sz="1400" b="0" dirty="0">
                <a:solidFill>
                  <a:srgbClr val="6A9955"/>
                </a:solidFill>
                <a:effectLst/>
                <a:latin typeface="Menlo" panose="020B0609030804020204" pitchFamily="49" charset="0"/>
              </a:rPr>
              <a:t>// …continued on next slide</a:t>
            </a:r>
            <a:br>
              <a:rPr lang="en-GB" sz="1400" b="0" dirty="0">
                <a:solidFill>
                  <a:srgbClr val="D4D4D4"/>
                </a:solidFill>
                <a:effectLst/>
                <a:latin typeface="Menlo" panose="020B0609030804020204" pitchFamily="49" charset="0"/>
              </a:rPr>
            </a:br>
            <a:endParaRPr lang="en-GB" sz="1400" b="0" dirty="0">
              <a:solidFill>
                <a:srgbClr val="D4D4D4"/>
              </a:solidFill>
              <a:effectLst/>
              <a:latin typeface="Menlo" panose="020B0609030804020204" pitchFamily="49" charset="0"/>
            </a:endParaRPr>
          </a:p>
          <a:p>
            <a:br>
              <a:rPr lang="en-GB" sz="1400" b="0" dirty="0">
                <a:solidFill>
                  <a:srgbClr val="D4D4D4"/>
                </a:solidFill>
                <a:effectLst/>
                <a:latin typeface="Menlo" panose="020B0609030804020204" pitchFamily="49" charset="0"/>
              </a:rPr>
            </a:br>
            <a:endParaRPr lang="en-GB" sz="14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3216057"/>
            <a:ext cx="5342637" cy="3129083"/>
          </a:xfrm>
        </p:spPr>
        <p:txBody>
          <a:bodyPr>
            <a:normAutofit fontScale="92500"/>
          </a:bodyPr>
          <a:lstStyle/>
          <a:p>
            <a:pPr algn="l">
              <a:buFont typeface="Arial" panose="020B0604020202020204" pitchFamily="34" charset="0"/>
              <a:buChar char="•"/>
            </a:pPr>
            <a:r>
              <a:rPr lang="en-GB" b="0" i="0" dirty="0">
                <a:solidFill>
                  <a:srgbClr val="374151"/>
                </a:solidFill>
                <a:effectLst/>
              </a:rPr>
              <a:t>Node.js has many modules available for working with MySQL, including "</a:t>
            </a:r>
            <a:r>
              <a:rPr lang="en-GB" b="0" i="0" dirty="0" err="1">
                <a:solidFill>
                  <a:srgbClr val="374151"/>
                </a:solidFill>
                <a:effectLst/>
              </a:rPr>
              <a:t>mysql</a:t>
            </a:r>
            <a:r>
              <a:rPr lang="en-GB" b="0" i="0" dirty="0">
                <a:solidFill>
                  <a:srgbClr val="374151"/>
                </a:solidFill>
                <a:effectLst/>
              </a:rPr>
              <a:t>", "mysql2", and "</a:t>
            </a:r>
            <a:r>
              <a:rPr lang="en-GB" b="0" i="0" dirty="0" err="1">
                <a:solidFill>
                  <a:srgbClr val="374151"/>
                </a:solidFill>
                <a:effectLst/>
              </a:rPr>
              <a:t>knex</a:t>
            </a:r>
            <a:r>
              <a:rPr lang="en-GB" b="0" i="0" dirty="0">
                <a:solidFill>
                  <a:srgbClr val="374151"/>
                </a:solidFill>
                <a:effectLst/>
              </a:rPr>
              <a:t>".</a:t>
            </a:r>
          </a:p>
          <a:p>
            <a:pPr algn="l">
              <a:buFont typeface="Arial" panose="020B0604020202020204" pitchFamily="34" charset="0"/>
              <a:buChar char="•"/>
            </a:pPr>
            <a:r>
              <a:rPr lang="en-GB" b="0" i="0" dirty="0">
                <a:solidFill>
                  <a:srgbClr val="374151"/>
                </a:solidFill>
                <a:effectLst/>
              </a:rPr>
              <a:t>To connect to a MySQL database, you will need to provide the connection details, such as host, user, password, and database name.</a:t>
            </a:r>
          </a:p>
          <a:p>
            <a:pPr algn="l">
              <a:buFont typeface="Arial" panose="020B0604020202020204" pitchFamily="34" charset="0"/>
              <a:buChar char="•"/>
            </a:pPr>
            <a:r>
              <a:rPr lang="en-GB" b="0" i="0" dirty="0">
                <a:solidFill>
                  <a:srgbClr val="374151"/>
                </a:solidFill>
                <a:effectLst/>
              </a:rPr>
              <a:t>Once connected, you can perform CRUD operations by executing SQL queries through the MySQL module.</a:t>
            </a:r>
          </a:p>
          <a:p>
            <a:pPr algn="l">
              <a:buFont typeface="Arial" panose="020B0604020202020204" pitchFamily="34" charset="0"/>
              <a:buChar char="•"/>
            </a:pPr>
            <a:r>
              <a:rPr lang="en-GB" b="0" i="0" dirty="0">
                <a:solidFill>
                  <a:srgbClr val="374151"/>
                </a:solidFill>
                <a:effectLst/>
              </a:rPr>
              <a:t>The "</a:t>
            </a:r>
            <a:r>
              <a:rPr lang="en-GB" b="0" i="0" dirty="0" err="1">
                <a:solidFill>
                  <a:srgbClr val="374151"/>
                </a:solidFill>
                <a:effectLst/>
              </a:rPr>
              <a:t>mysql</a:t>
            </a:r>
            <a:r>
              <a:rPr lang="en-GB" b="0" i="0" dirty="0">
                <a:solidFill>
                  <a:srgbClr val="374151"/>
                </a:solidFill>
                <a:effectLst/>
              </a:rPr>
              <a:t>" module provides a simple and lightweight way to execute SQL queries, but the "mysql2" module is faster and supports more advanced features.</a:t>
            </a:r>
          </a:p>
          <a:p>
            <a:pPr algn="l">
              <a:buFont typeface="Arial" panose="020B0604020202020204" pitchFamily="34" charset="0"/>
              <a:buChar char="•"/>
            </a:pPr>
            <a:r>
              <a:rPr lang="en-GB" b="0" i="0" dirty="0">
                <a:solidFill>
                  <a:srgbClr val="374151"/>
                </a:solidFill>
                <a:effectLst/>
              </a:rPr>
              <a:t>The "</a:t>
            </a:r>
            <a:r>
              <a:rPr lang="en-GB" b="0" i="0" dirty="0" err="1">
                <a:solidFill>
                  <a:srgbClr val="374151"/>
                </a:solidFill>
                <a:effectLst/>
              </a:rPr>
              <a:t>knex</a:t>
            </a:r>
            <a:r>
              <a:rPr lang="en-GB" b="0" i="0" dirty="0">
                <a:solidFill>
                  <a:srgbClr val="374151"/>
                </a:solidFill>
                <a:effectLst/>
              </a:rPr>
              <a:t>" module is an SQL query builder that provides a more object-oriented way to perform database operations.</a:t>
            </a:r>
          </a:p>
        </p:txBody>
      </p:sp>
    </p:spTree>
    <p:extLst>
      <p:ext uri="{BB962C8B-B14F-4D97-AF65-F5344CB8AC3E}">
        <p14:creationId xmlns:p14="http://schemas.microsoft.com/office/powerpoint/2010/main" val="2171103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2"/>
            <a:ext cx="5485172" cy="1181619"/>
          </a:xfrm>
        </p:spPr>
        <p:txBody>
          <a:bodyPr/>
          <a:lstStyle/>
          <a:p>
            <a:r>
              <a:rPr lang="da-DK" dirty="0"/>
              <a:t>Using MySQL with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41</a:t>
            </a:fld>
            <a:endParaRPr lang="en-GB" dirty="0"/>
          </a:p>
        </p:txBody>
      </p:sp>
      <p:sp>
        <p:nvSpPr>
          <p:cNvPr id="5" name="Pladsholder til indhold 2">
            <a:extLst>
              <a:ext uri="{FF2B5EF4-FFF2-40B4-BE49-F238E27FC236}">
                <a16:creationId xmlns:a16="http://schemas.microsoft.com/office/drawing/2014/main" id="{D8850E4B-BAE3-BCC5-6D48-FFA59B8818FD}"/>
              </a:ext>
            </a:extLst>
          </p:cNvPr>
          <p:cNvSpPr txBox="1">
            <a:spLocks/>
          </p:cNvSpPr>
          <p:nvPr/>
        </p:nvSpPr>
        <p:spPr>
          <a:xfrm>
            <a:off x="414692" y="2164889"/>
            <a:ext cx="5342637" cy="944072"/>
          </a:xfrm>
          <a:prstGeom prst="rect">
            <a:avLst/>
          </a:prstGeom>
        </p:spPr>
        <p:txBody>
          <a:bodyPr vert="horz" lIns="0" tIns="0" rIns="0" bIns="0" rtlCol="0">
            <a:normAutofit fontScale="92500"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dirty="0">
                <a:solidFill>
                  <a:srgbClr val="374151"/>
                </a:solidFill>
              </a:rPr>
              <a:t>Node.js has many modules available for working with MySQL. This slide will introduce the basics of connecting to a MySQL database and performing CRUD (create, read, update, delete) operations using Node.js.</a:t>
            </a:r>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71883"/>
            <a:ext cx="5953460" cy="4154984"/>
          </a:xfrm>
          <a:prstGeom prst="rect">
            <a:avLst/>
          </a:prstGeom>
          <a:noFill/>
        </p:spPr>
        <p:txBody>
          <a:bodyPr wrap="square">
            <a:spAutoFit/>
          </a:bodyPr>
          <a:lstStyle/>
          <a:p>
            <a:r>
              <a:rPr lang="en-GB" sz="1200" b="0" dirty="0">
                <a:solidFill>
                  <a:srgbClr val="6A9955"/>
                </a:solidFill>
                <a:effectLst/>
                <a:latin typeface="Menlo" panose="020B0609030804020204" pitchFamily="49" charset="0"/>
              </a:rPr>
              <a:t>//…continued</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connection</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query</a:t>
            </a:r>
            <a:r>
              <a:rPr lang="en-GB" sz="1200" b="0" dirty="0">
                <a:solidFill>
                  <a:srgbClr val="D4D4D4"/>
                </a:solidFill>
                <a:effectLst/>
                <a:latin typeface="Menlo" panose="020B0609030804020204" pitchFamily="49" charset="0"/>
              </a:rPr>
              <a:t>(</a:t>
            </a:r>
            <a:r>
              <a:rPr lang="en-GB" sz="1200" b="0" dirty="0" err="1">
                <a:solidFill>
                  <a:srgbClr val="4FC1FF"/>
                </a:solidFill>
                <a:effectLst/>
                <a:latin typeface="Menlo" panose="020B0609030804020204" pitchFamily="49" charset="0"/>
              </a:rPr>
              <a:t>createTable</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error</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results</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fields</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C586C0"/>
                </a:solidFill>
                <a:effectLst/>
                <a:latin typeface="Menlo" panose="020B0609030804020204" pitchFamily="49" charset="0"/>
              </a:rPr>
              <a:t>  if</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error</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error</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'Error creating tweets table:'</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error</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else</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'Tweets table created!’</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newTweet</a:t>
            </a:r>
            <a:r>
              <a:rPr lang="en-GB" sz="1200" b="0" dirty="0">
                <a:solidFill>
                  <a:srgbClr val="D4D4D4"/>
                </a:solidFill>
                <a:effectLst/>
                <a:latin typeface="Menlo" panose="020B0609030804020204" pitchFamily="49" charset="0"/>
              </a:rPr>
              <a:t> = { </a:t>
            </a:r>
            <a:r>
              <a:rPr lang="en-GB" sz="1200" b="0" dirty="0">
                <a:solidFill>
                  <a:srgbClr val="9CDCFE"/>
                </a:solidFill>
                <a:effectLst/>
                <a:latin typeface="Menlo" panose="020B0609030804020204" pitchFamily="49" charset="0"/>
              </a:rPr>
              <a:t>content: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'Hello, Twitter!'</a:t>
            </a:r>
            <a:r>
              <a:rPr lang="en-GB" sz="1200" b="0" dirty="0">
                <a:solidFill>
                  <a:srgbClr val="D4D4D4"/>
                </a:solidFill>
                <a:effectLst/>
                <a:latin typeface="Menlo" panose="020B0609030804020204" pitchFamily="49" charset="0"/>
              </a:rPr>
              <a:t> };</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connection</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query</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'INSERT INTO tweets SET ?'</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newTweet</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error</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results</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fields</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C586C0"/>
                </a:solidFill>
                <a:effectLst/>
                <a:latin typeface="Menlo" panose="020B0609030804020204" pitchFamily="49" charset="0"/>
              </a:rPr>
              <a:t>  if</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error</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error</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'Error inserting tweet:'</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error</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else</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'New tweet inserted!’</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endParaRPr lang="en-GB" sz="1200" b="0" dirty="0">
              <a:solidFill>
                <a:srgbClr val="D4D4D4"/>
              </a:solidFill>
              <a:effectLst/>
              <a:latin typeface="Menlo" panose="020B0609030804020204" pitchFamily="49" charset="0"/>
            </a:endParaRPr>
          </a:p>
        </p:txBody>
      </p:sp>
      <p:sp>
        <p:nvSpPr>
          <p:cNvPr id="10" name="Rectangle 9">
            <a:extLst>
              <a:ext uri="{FF2B5EF4-FFF2-40B4-BE49-F238E27FC236}">
                <a16:creationId xmlns:a16="http://schemas.microsoft.com/office/drawing/2014/main" id="{4D1A9961-6476-6468-C58F-410124A2C7ED}"/>
              </a:ext>
            </a:extLst>
          </p:cNvPr>
          <p:cNvSpPr/>
          <p:nvPr/>
        </p:nvSpPr>
        <p:spPr>
          <a:xfrm>
            <a:off x="0" y="3429000"/>
            <a:ext cx="6096000" cy="34140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600" dirty="0"/>
              <a:t>In this example, we first create a connection to the MySQL database using the </a:t>
            </a:r>
            <a:r>
              <a:rPr lang="en-GB" sz="1600" dirty="0" err="1"/>
              <a:t>mysql</a:t>
            </a:r>
            <a:r>
              <a:rPr lang="en-GB" sz="1600" dirty="0"/>
              <a:t> module. We then define a SQL statement to create a "tweets" table if it doesn't already exist, and execute the statement using the </a:t>
            </a:r>
            <a:r>
              <a:rPr lang="en-GB" sz="1600" dirty="0" err="1"/>
              <a:t>connection.query</a:t>
            </a:r>
            <a:r>
              <a:rPr lang="en-GB" sz="1600" dirty="0"/>
              <a:t> method.</a:t>
            </a:r>
          </a:p>
          <a:p>
            <a:pPr algn="ctr">
              <a:lnSpc>
                <a:spcPct val="150000"/>
              </a:lnSpc>
            </a:pPr>
            <a:endParaRPr lang="en-GB" sz="1600" dirty="0"/>
          </a:p>
          <a:p>
            <a:pPr algn="ctr">
              <a:lnSpc>
                <a:spcPct val="150000"/>
              </a:lnSpc>
            </a:pPr>
            <a:r>
              <a:rPr lang="en-GB" sz="1600" dirty="0"/>
              <a:t>We also define an object representing a new tweet, and insert it into the "tweets" table using another </a:t>
            </a:r>
            <a:r>
              <a:rPr lang="en-GB" sz="1600" dirty="0" err="1"/>
              <a:t>connection.query</a:t>
            </a:r>
            <a:r>
              <a:rPr lang="en-GB" sz="1600" dirty="0"/>
              <a:t> method call.</a:t>
            </a:r>
            <a:endParaRPr lang="en-DK" sz="1600" dirty="0" err="1"/>
          </a:p>
        </p:txBody>
      </p:sp>
    </p:spTree>
    <p:extLst>
      <p:ext uri="{BB962C8B-B14F-4D97-AF65-F5344CB8AC3E}">
        <p14:creationId xmlns:p14="http://schemas.microsoft.com/office/powerpoint/2010/main" val="144721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34212"/>
          </a:xfrm>
        </p:spPr>
        <p:txBody>
          <a:bodyPr/>
          <a:lstStyle/>
          <a:p>
            <a:r>
              <a:rPr lang="da-DK" dirty="0" err="1"/>
              <a:t>Sequelize</a:t>
            </a:r>
            <a:r>
              <a:rPr lang="da-DK" dirty="0"/>
              <a:t> in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42</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71883"/>
            <a:ext cx="5953460" cy="6771084"/>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Sequelize</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sequelize</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sequelize</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new</a:t>
            </a:r>
            <a:r>
              <a:rPr lang="en-GB" sz="1400" b="0" dirty="0">
                <a:solidFill>
                  <a:srgbClr val="D4D4D4"/>
                </a:solidFill>
                <a:effectLst/>
                <a:latin typeface="Menlo" panose="020B0609030804020204" pitchFamily="49" charset="0"/>
              </a:rPr>
              <a:t> </a:t>
            </a:r>
            <a:r>
              <a:rPr lang="en-GB" sz="1400" b="0" dirty="0" err="1">
                <a:solidFill>
                  <a:srgbClr val="DCDCAA"/>
                </a:solidFill>
                <a:effectLst/>
                <a:latin typeface="Menlo" panose="020B0609030804020204" pitchFamily="49" charset="0"/>
              </a:rPr>
              <a:t>Sequelize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'database'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'username'</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'password'</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host:</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'localhost’</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dialect:</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mysql</a:t>
            </a:r>
            <a:r>
              <a:rPr lang="en-GB" sz="1400" b="0" dirty="0">
                <a:solidFill>
                  <a:srgbClr val="CE9178"/>
                </a:solidFill>
                <a:effectLst/>
                <a:latin typeface="Menlo" panose="020B0609030804020204" pitchFamily="49" charset="0"/>
              </a:rPr>
              <a:t>'</a:t>
            </a:r>
            <a:endParaRPr lang="en-GB" sz="1400" b="0" dirty="0">
              <a:solidFill>
                <a:srgbClr val="D4D4D4"/>
              </a:solidFill>
              <a:effectLst/>
              <a:latin typeface="Menlo" panose="020B0609030804020204" pitchFamily="49" charset="0"/>
            </a:endParaRP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Tweet</a:t>
            </a:r>
            <a:r>
              <a:rPr lang="en-GB" sz="1400" b="0" dirty="0">
                <a:solidFill>
                  <a:srgbClr val="D4D4D4"/>
                </a:solidFill>
                <a:effectLst/>
                <a:latin typeface="Menlo" panose="020B0609030804020204" pitchFamily="49" charset="0"/>
              </a:rPr>
              <a:t> = </a:t>
            </a:r>
            <a:r>
              <a:rPr lang="en-GB" sz="1400" b="0" dirty="0" err="1">
                <a:solidFill>
                  <a:srgbClr val="4FC1FF"/>
                </a:solidFill>
                <a:effectLst/>
                <a:latin typeface="Menlo" panose="020B0609030804020204" pitchFamily="49" charset="0"/>
              </a:rPr>
              <a:t>sequelize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define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'tweet'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id:</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type:</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Sequelize</a:t>
            </a:r>
            <a:r>
              <a:rPr lang="en-GB" sz="1400" b="0" dirty="0" err="1">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INTEGER</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autoIncrement</a:t>
            </a:r>
            <a:r>
              <a:rPr lang="en-GB" sz="1400" b="0" dirty="0">
                <a:solidFill>
                  <a:srgbClr val="9CDCFE"/>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true</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primaryKey</a:t>
            </a:r>
            <a:r>
              <a:rPr lang="en-GB" sz="1400" b="0" dirty="0">
                <a:solidFill>
                  <a:srgbClr val="9CDCFE"/>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true</a:t>
            </a:r>
            <a:endParaRPr lang="en-GB" sz="1400" b="0" dirty="0">
              <a:solidFill>
                <a:srgbClr val="D4D4D4"/>
              </a:solidFill>
              <a:effectLst/>
              <a:latin typeface="Menlo" panose="020B0609030804020204" pitchFamily="49" charset="0"/>
            </a:endParaRPr>
          </a:p>
          <a:p>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author:</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type:</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Sequelize</a:t>
            </a:r>
            <a:r>
              <a:rPr lang="en-GB" sz="1400" b="0" dirty="0" err="1">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STRING</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allowNull</a:t>
            </a:r>
            <a:r>
              <a:rPr lang="en-GB" sz="1400" b="0" dirty="0">
                <a:solidFill>
                  <a:srgbClr val="9CDCFE"/>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false</a:t>
            </a:r>
            <a:endParaRPr lang="en-GB" sz="1400" b="0" dirty="0">
              <a:solidFill>
                <a:srgbClr val="D4D4D4"/>
              </a:solidFill>
              <a:effectLst/>
              <a:latin typeface="Menlo" panose="020B0609030804020204" pitchFamily="49" charset="0"/>
            </a:endParaRPr>
          </a:p>
          <a:p>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content:</a:t>
            </a:r>
            <a:r>
              <a:rPr lang="en-GB" sz="1400" b="0" dirty="0">
                <a:solidFill>
                  <a:srgbClr val="D4D4D4"/>
                </a:solidFill>
                <a:effectLst/>
                <a:latin typeface="Menlo" panose="020B0609030804020204" pitchFamily="49" charset="0"/>
              </a:rPr>
              <a:t> {</a:t>
            </a:r>
          </a:p>
          <a:p>
            <a:r>
              <a:rPr lang="en-GB" sz="1400" b="0" dirty="0">
                <a:solidFill>
                  <a:srgbClr val="9CDCFE"/>
                </a:solidFill>
                <a:effectLst/>
                <a:latin typeface="Menlo" panose="020B0609030804020204" pitchFamily="49" charset="0"/>
              </a:rPr>
              <a:t>    type:</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Sequelize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STRING</a:t>
            </a:r>
            <a:r>
              <a:rPr lang="en-GB" sz="1400" b="0" dirty="0">
                <a:solidFill>
                  <a:srgbClr val="D4D4D4"/>
                </a:solidFill>
                <a:effectLst/>
                <a:latin typeface="Menlo" panose="020B0609030804020204" pitchFamily="49" charset="0"/>
              </a:rPr>
              <a:t>(</a:t>
            </a:r>
            <a:r>
              <a:rPr lang="en-GB" sz="1400" b="0" dirty="0">
                <a:solidFill>
                  <a:srgbClr val="B5CEA8"/>
                </a:solidFill>
                <a:effectLst/>
                <a:latin typeface="Menlo" panose="020B0609030804020204" pitchFamily="49" charset="0"/>
              </a:rPr>
              <a:t>280</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allowNull</a:t>
            </a:r>
            <a:r>
              <a:rPr lang="en-GB" sz="1400" b="0" dirty="0">
                <a:solidFill>
                  <a:srgbClr val="9CDCFE"/>
                </a:solidFill>
                <a:effectLst/>
                <a:latin typeface="Menlo" panose="020B0609030804020204" pitchFamily="49" charset="0"/>
              </a:rPr>
              <a: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false</a:t>
            </a:r>
            <a:endParaRPr lang="en-GB" sz="1400" b="0" dirty="0">
              <a:solidFill>
                <a:srgbClr val="D4D4D4"/>
              </a:solidFill>
              <a:effectLst/>
              <a:latin typeface="Menlo" panose="020B0609030804020204" pitchFamily="49" charset="0"/>
            </a:endParaRPr>
          </a:p>
          <a:p>
            <a:r>
              <a:rPr lang="en-GB" sz="1400" b="0" dirty="0">
                <a:solidFill>
                  <a:srgbClr val="D4D4D4"/>
                </a:solidFill>
                <a:effectLst/>
                <a:latin typeface="Menlo" panose="020B0609030804020204" pitchFamily="49" charset="0"/>
              </a:rPr>
              <a:t>  }</a:t>
            </a:r>
          </a:p>
          <a:p>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D4D4D4"/>
                </a:solidFill>
                <a:effectLst/>
                <a:latin typeface="Menlo" panose="020B0609030804020204" pitchFamily="49" charset="0"/>
              </a:rPr>
              <a:t>(</a:t>
            </a:r>
            <a:r>
              <a:rPr lang="en-GB" sz="1400" b="0" dirty="0">
                <a:solidFill>
                  <a:srgbClr val="569CD6"/>
                </a:solidFill>
                <a:effectLst/>
                <a:latin typeface="Menlo" panose="020B0609030804020204" pitchFamily="49" charset="0"/>
              </a:rPr>
              <a:t>async</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await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sequelize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sync</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force:</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true</a:t>
            </a:r>
            <a:r>
              <a:rPr lang="en-GB" sz="1400" b="0" dirty="0">
                <a:solidFill>
                  <a:srgbClr val="D4D4D4"/>
                </a:solidFill>
                <a:effectLst/>
                <a:latin typeface="Menlo" panose="020B0609030804020204" pitchFamily="49" charset="0"/>
              </a:rPr>
              <a:t> });</a:t>
            </a:r>
          </a:p>
          <a:p>
            <a:r>
              <a:rPr lang="en-GB" sz="1400" b="0" dirty="0">
                <a:solidFill>
                  <a:srgbClr val="C586C0"/>
                </a:solidFill>
                <a:effectLst/>
                <a:latin typeface="Menlo" panose="020B0609030804020204" pitchFamily="49" charset="0"/>
              </a:rPr>
              <a:t>  await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Tweet</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create</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author:</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'Jane'</a:t>
            </a:r>
            <a:r>
              <a:rPr lang="en-GB" sz="1400" b="0" dirty="0">
                <a:solidFill>
                  <a:srgbClr val="D4D4D4"/>
                </a:solidFill>
                <a:effectLst/>
                <a:latin typeface="Menlo" panose="020B0609030804020204" pitchFamily="49" charset="0"/>
              </a:rPr>
              <a:t>, </a:t>
            </a:r>
            <a:r>
              <a:rPr lang="en-GB" sz="1400" b="0" dirty="0">
                <a:solidFill>
                  <a:srgbClr val="9CDCFE"/>
                </a:solidFill>
                <a:effectLst/>
                <a:latin typeface="Menlo" panose="020B0609030804020204" pitchFamily="49" charset="0"/>
              </a:rPr>
              <a:t>content:</a:t>
            </a:r>
            <a:r>
              <a:rPr lang="en-GB" sz="1400" b="0" dirty="0">
                <a:solidFill>
                  <a:srgbClr val="D4D4D4"/>
                </a:solidFill>
                <a:effectLst/>
                <a:latin typeface="Menlo" panose="020B0609030804020204" pitchFamily="49" charset="0"/>
              </a:rPr>
              <a:t> </a:t>
            </a:r>
            <a:r>
              <a:rPr lang="en-GB" sz="1400" b="0" dirty="0">
                <a:solidFill>
                  <a:srgbClr val="CE9178"/>
                </a:solidFill>
                <a:effectLst/>
                <a:latin typeface="Menlo" panose="020B0609030804020204" pitchFamily="49" charset="0"/>
              </a:rPr>
              <a:t>'My first tweet!'</a:t>
            </a:r>
            <a:r>
              <a:rPr lang="en-GB" sz="1400" b="0" dirty="0">
                <a:solidFill>
                  <a:srgbClr val="D4D4D4"/>
                </a:solidFill>
                <a:effectLst/>
                <a:latin typeface="Menlo" panose="020B0609030804020204" pitchFamily="49" charset="0"/>
              </a:rPr>
              <a:t> });</a:t>
            </a:r>
          </a:p>
          <a:p>
            <a:r>
              <a:rPr lang="en-GB" sz="1400" b="0" dirty="0">
                <a:solidFill>
                  <a:srgbClr val="569CD6"/>
                </a:solidFill>
                <a:effectLst/>
                <a:latin typeface="Menlo" panose="020B0609030804020204" pitchFamily="49" charset="0"/>
              </a:rPr>
              <a:t>  </a:t>
            </a:r>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tweets</a:t>
            </a:r>
            <a:r>
              <a:rPr lang="en-GB" sz="1400" b="0" dirty="0">
                <a:solidFill>
                  <a:srgbClr val="D4D4D4"/>
                </a:solidFill>
                <a:effectLst/>
                <a:latin typeface="Menlo" panose="020B0609030804020204" pitchFamily="49" charset="0"/>
              </a:rPr>
              <a:t> = </a:t>
            </a:r>
            <a:r>
              <a:rPr lang="en-GB" sz="1400" b="0" dirty="0">
                <a:solidFill>
                  <a:srgbClr val="C586C0"/>
                </a:solidFill>
                <a:effectLst/>
                <a:latin typeface="Menlo" panose="020B0609030804020204" pitchFamily="49" charset="0"/>
              </a:rPr>
              <a:t>await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Tweet</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findAll</a:t>
            </a:r>
            <a:r>
              <a:rPr lang="en-GB" sz="1400" b="0" dirty="0">
                <a:solidFill>
                  <a:srgbClr val="D4D4D4"/>
                </a:solidFill>
                <a:effectLst/>
                <a:latin typeface="Menlo" panose="020B0609030804020204" pitchFamily="49" charset="0"/>
              </a:rPr>
              <a:t>();</a:t>
            </a:r>
          </a:p>
          <a:p>
            <a:r>
              <a:rPr lang="en-GB" sz="1400" b="0" dirty="0">
                <a:solidFill>
                  <a:srgbClr val="9CDCFE"/>
                </a:solidFill>
                <a:effectLst/>
                <a:latin typeface="Menlo" panose="020B0609030804020204" pitchFamily="49" charset="0"/>
              </a:rPr>
              <a:t>  </a:t>
            </a:r>
            <a:r>
              <a:rPr lang="en-GB" sz="1400" b="0" dirty="0" err="1">
                <a:solidFill>
                  <a:srgbClr val="9CDCFE"/>
                </a:solidFill>
                <a:effectLst/>
                <a:latin typeface="Menlo" panose="020B0609030804020204" pitchFamily="49" charset="0"/>
              </a:rPr>
              <a:t>console</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log</a:t>
            </a:r>
            <a:r>
              <a:rPr lang="en-GB" sz="1400" b="0" dirty="0">
                <a:solidFill>
                  <a:srgbClr val="D4D4D4"/>
                </a:solidFill>
                <a:effectLst/>
                <a:latin typeface="Menlo" panose="020B0609030804020204" pitchFamily="49" charset="0"/>
              </a:rPr>
              <a:t>(</a:t>
            </a:r>
            <a:r>
              <a:rPr lang="en-GB" sz="1400" b="0" dirty="0" err="1">
                <a:solidFill>
                  <a:srgbClr val="4FC1FF"/>
                </a:solidFill>
                <a:effectLst/>
                <a:latin typeface="Menlo" panose="020B0609030804020204" pitchFamily="49" charset="0"/>
              </a:rPr>
              <a:t>tweets</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map</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t</a:t>
            </a:r>
            <a:r>
              <a:rPr lang="en-GB" sz="1400" b="0" dirty="0">
                <a:solidFill>
                  <a:srgbClr val="D4D4D4"/>
                </a:solidFill>
                <a:effectLst/>
                <a:latin typeface="Menlo" panose="020B0609030804020204" pitchFamily="49" charset="0"/>
              </a:rPr>
              <a:t> </a:t>
            </a:r>
            <a:r>
              <a:rPr lang="en-GB" sz="1400" b="0" dirty="0">
                <a:solidFill>
                  <a:srgbClr val="569CD6"/>
                </a:solidFill>
                <a:effectLst/>
                <a:latin typeface="Menlo" panose="020B0609030804020204" pitchFamily="49" charset="0"/>
              </a:rPr>
              <a:t>=&gt;</a:t>
            </a:r>
            <a:r>
              <a:rPr lang="en-GB" sz="1400" b="0" dirty="0">
                <a:solidFill>
                  <a:srgbClr val="D4D4D4"/>
                </a:solidFill>
                <a:effectLst/>
                <a:latin typeface="Menlo" panose="020B0609030804020204" pitchFamily="49" charset="0"/>
              </a:rPr>
              <a:t> </a:t>
            </a:r>
            <a:r>
              <a:rPr lang="en-GB" sz="1400" b="0" dirty="0" err="1">
                <a:solidFill>
                  <a:srgbClr val="9CDCFE"/>
                </a:solidFill>
                <a:effectLst/>
                <a:latin typeface="Menlo" panose="020B0609030804020204" pitchFamily="49" charset="0"/>
              </a:rPr>
              <a:t>t</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toJSON</a:t>
            </a:r>
            <a:r>
              <a:rPr lang="en-GB" sz="1400" b="0" dirty="0">
                <a:solidFill>
                  <a:srgbClr val="D4D4D4"/>
                </a:solidFill>
                <a:effectLst/>
                <a:latin typeface="Menlo" panose="020B0609030804020204" pitchFamily="49" charset="0"/>
              </a:rPr>
              <a:t>()));</a:t>
            </a:r>
          </a:p>
          <a:p>
            <a:r>
              <a:rPr lang="en-GB" sz="14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733386"/>
            <a:ext cx="5342637" cy="2115046"/>
          </a:xfrm>
        </p:spPr>
        <p:txBody>
          <a:bodyPr>
            <a:normAutofit/>
          </a:bodyPr>
          <a:lstStyle/>
          <a:p>
            <a:pPr algn="l">
              <a:buFont typeface="Arial" panose="020B0604020202020204" pitchFamily="34" charset="0"/>
              <a:buChar char="•"/>
            </a:pPr>
            <a:r>
              <a:rPr lang="en-GB" b="0" i="0" dirty="0" err="1">
                <a:solidFill>
                  <a:srgbClr val="374151"/>
                </a:solidFill>
                <a:effectLst/>
              </a:rPr>
              <a:t>Sequelize</a:t>
            </a:r>
            <a:r>
              <a:rPr lang="en-GB" b="0" i="0" dirty="0">
                <a:solidFill>
                  <a:srgbClr val="374151"/>
                </a:solidFill>
                <a:effectLst/>
              </a:rPr>
              <a:t> is a popular ORM for Node.js that supports multiple databases, including MySQL</a:t>
            </a:r>
          </a:p>
          <a:p>
            <a:pPr algn="l">
              <a:buFont typeface="Arial" panose="020B0604020202020204" pitchFamily="34" charset="0"/>
              <a:buChar char="•"/>
            </a:pPr>
            <a:r>
              <a:rPr lang="en-GB" b="0" i="0" dirty="0">
                <a:solidFill>
                  <a:srgbClr val="374151"/>
                </a:solidFill>
                <a:effectLst/>
              </a:rPr>
              <a:t>Allows you to work with your database using object-oriented syntax in JavaScript</a:t>
            </a:r>
          </a:p>
          <a:p>
            <a:pPr algn="l">
              <a:buFont typeface="Arial" panose="020B0604020202020204" pitchFamily="34" charset="0"/>
              <a:buChar char="•"/>
            </a:pPr>
            <a:r>
              <a:rPr lang="en-GB" b="0" i="0" dirty="0">
                <a:solidFill>
                  <a:srgbClr val="374151"/>
                </a:solidFill>
                <a:effectLst/>
              </a:rPr>
              <a:t>In this example, we define a Tweet model using </a:t>
            </a:r>
            <a:r>
              <a:rPr lang="en-GB" b="0" i="0" dirty="0" err="1">
                <a:solidFill>
                  <a:srgbClr val="374151"/>
                </a:solidFill>
                <a:effectLst/>
              </a:rPr>
              <a:t>Sequelize</a:t>
            </a:r>
            <a:r>
              <a:rPr lang="en-GB" b="0" i="0" dirty="0">
                <a:solidFill>
                  <a:srgbClr val="374151"/>
                </a:solidFill>
                <a:effectLst/>
              </a:rPr>
              <a:t>, and then use it to create and retrieve tweets from our MySQL database.</a:t>
            </a:r>
          </a:p>
        </p:txBody>
      </p:sp>
      <p:sp>
        <p:nvSpPr>
          <p:cNvPr id="7" name="Rectangle 6">
            <a:extLst>
              <a:ext uri="{FF2B5EF4-FFF2-40B4-BE49-F238E27FC236}">
                <a16:creationId xmlns:a16="http://schemas.microsoft.com/office/drawing/2014/main" id="{8031313E-F337-4E20-E891-9F16A2C3D39A}"/>
              </a:ext>
            </a:extLst>
          </p:cNvPr>
          <p:cNvSpPr/>
          <p:nvPr/>
        </p:nvSpPr>
        <p:spPr>
          <a:xfrm>
            <a:off x="0" y="3848432"/>
            <a:ext cx="6096000" cy="29945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This code defines a Tweet model using </a:t>
            </a:r>
            <a:r>
              <a:rPr lang="en-GB" sz="1400" dirty="0" err="1"/>
              <a:t>Sequelize</a:t>
            </a:r>
            <a:r>
              <a:rPr lang="en-GB" sz="1400" dirty="0"/>
              <a:t>, with the same author and content fields as before. We use </a:t>
            </a:r>
            <a:r>
              <a:rPr lang="en-GB" sz="1400" dirty="0" err="1"/>
              <a:t>sequelize.sync</a:t>
            </a:r>
            <a:r>
              <a:rPr lang="en-GB" sz="1400" dirty="0"/>
              <a:t>() to create the necessary tables in our database (in this case, dropping and re-creating the tables each time). We create a new tweet using </a:t>
            </a:r>
            <a:r>
              <a:rPr lang="en-GB" sz="1400" dirty="0" err="1"/>
              <a:t>Tweet.create</a:t>
            </a:r>
            <a:r>
              <a:rPr lang="en-GB" sz="1400" dirty="0"/>
              <a:t>(), and then retrieve all tweets using </a:t>
            </a:r>
            <a:r>
              <a:rPr lang="en-GB" sz="1400" dirty="0" err="1"/>
              <a:t>Tweet.findAll</a:t>
            </a:r>
            <a:r>
              <a:rPr lang="en-GB" sz="1400" dirty="0"/>
              <a:t>(). Finally, we log the resulting tweets to the console using </a:t>
            </a:r>
            <a:r>
              <a:rPr lang="en-GB" sz="1400" dirty="0" err="1"/>
              <a:t>t.toJSON</a:t>
            </a:r>
            <a:r>
              <a:rPr lang="en-GB" sz="1400" dirty="0"/>
              <a:t>(), which formats the tweet object as a JSON string.</a:t>
            </a:r>
          </a:p>
          <a:p>
            <a:pPr algn="ctr">
              <a:lnSpc>
                <a:spcPct val="150000"/>
              </a:lnSpc>
            </a:pPr>
            <a:r>
              <a:rPr lang="en-GB" sz="1400" dirty="0"/>
              <a:t>The output should be similar to the previous example, with a list of tweets logged to the console.</a:t>
            </a:r>
            <a:endParaRPr lang="en-DK" sz="1400" dirty="0" err="1"/>
          </a:p>
        </p:txBody>
      </p:sp>
    </p:spTree>
    <p:extLst>
      <p:ext uri="{BB962C8B-B14F-4D97-AF65-F5344CB8AC3E}">
        <p14:creationId xmlns:p14="http://schemas.microsoft.com/office/powerpoint/2010/main" val="3725514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34212"/>
          </a:xfrm>
        </p:spPr>
        <p:txBody>
          <a:bodyPr/>
          <a:lstStyle/>
          <a:p>
            <a:r>
              <a:rPr lang="da-DK" dirty="0" err="1"/>
              <a:t>Combining</a:t>
            </a:r>
            <a:r>
              <a:rPr lang="da-DK" dirty="0"/>
              <a:t> Express and </a:t>
            </a:r>
            <a:r>
              <a:rPr lang="da-DK" dirty="0" err="1"/>
              <a:t>Sequelize</a:t>
            </a:r>
            <a:r>
              <a:rPr lang="da-DK" dirty="0"/>
              <a:t> for CRUD Operations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43</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66568"/>
            <a:ext cx="5953460" cy="6524863"/>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express</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'./models'</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app</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err="1">
                <a:solidFill>
                  <a:srgbClr val="4FC1FF"/>
                </a:solidFill>
                <a:effectLst/>
                <a:latin typeface="Menlo" panose="020B0609030804020204" pitchFamily="49" charset="0"/>
              </a:rPr>
              <a:t>express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Create a tweet</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post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async</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next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try</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create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status</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201</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catch</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next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Read all tweets</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async</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next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try</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tweets</a:t>
            </a:r>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findAll</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tweets</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catch</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next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Read a specific tweet by ID</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'/tweets/:id'</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async</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next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try</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findByPk</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params</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status</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404</a:t>
            </a:r>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send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 not found’</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else</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catch</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next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775005"/>
            <a:ext cx="5342637" cy="734213"/>
          </a:xfrm>
        </p:spPr>
        <p:txBody>
          <a:bodyPr>
            <a:normAutofit/>
          </a:bodyPr>
          <a:lstStyle/>
          <a:p>
            <a:pPr marL="0" indent="0" algn="l">
              <a:buNone/>
            </a:pPr>
            <a:r>
              <a:rPr lang="en-GB" b="0" i="0" dirty="0">
                <a:solidFill>
                  <a:srgbClr val="374151"/>
                </a:solidFill>
                <a:effectLst/>
              </a:rPr>
              <a:t>Let’s combine Express and </a:t>
            </a:r>
            <a:r>
              <a:rPr lang="en-GB" b="0" i="0" dirty="0" err="1">
                <a:solidFill>
                  <a:srgbClr val="374151"/>
                </a:solidFill>
                <a:effectLst/>
              </a:rPr>
              <a:t>Sequelize</a:t>
            </a:r>
            <a:r>
              <a:rPr lang="en-GB" b="0" i="0" dirty="0">
                <a:solidFill>
                  <a:srgbClr val="374151"/>
                </a:solidFill>
                <a:effectLst/>
              </a:rPr>
              <a:t> to implement CRUD (Create, Read, Update, Delete) operations for a tweet.</a:t>
            </a:r>
          </a:p>
        </p:txBody>
      </p:sp>
      <p:sp>
        <p:nvSpPr>
          <p:cNvPr id="5" name="Pladsholder til indhold 2">
            <a:extLst>
              <a:ext uri="{FF2B5EF4-FFF2-40B4-BE49-F238E27FC236}">
                <a16:creationId xmlns:a16="http://schemas.microsoft.com/office/drawing/2014/main" id="{C16A47DD-2F85-F5CA-38AB-5DC09521C969}"/>
              </a:ext>
            </a:extLst>
          </p:cNvPr>
          <p:cNvSpPr txBox="1">
            <a:spLocks/>
          </p:cNvSpPr>
          <p:nvPr/>
        </p:nvSpPr>
        <p:spPr>
          <a:xfrm>
            <a:off x="414693" y="3481326"/>
            <a:ext cx="5342637" cy="1313312"/>
          </a:xfrm>
          <a:prstGeom prst="rect">
            <a:avLst/>
          </a:prstGeom>
        </p:spPr>
        <p:txBody>
          <a:bodyPr vert="horz" lIns="0" tIns="0" rIns="0" bIns="0" rtlCol="0">
            <a:normAutofit fontScale="92500" lnSpcReduction="2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Create a </a:t>
            </a:r>
            <a:r>
              <a:rPr lang="en-GB" dirty="0" err="1">
                <a:solidFill>
                  <a:srgbClr val="374151"/>
                </a:solidFill>
              </a:rPr>
              <a:t>Sequelize</a:t>
            </a:r>
            <a:r>
              <a:rPr lang="en-GB" dirty="0">
                <a:solidFill>
                  <a:srgbClr val="374151"/>
                </a:solidFill>
              </a:rPr>
              <a:t> model for tweets</a:t>
            </a:r>
          </a:p>
          <a:p>
            <a:pPr>
              <a:buFont typeface="Arial" panose="020B0604020202020204" pitchFamily="34" charset="0"/>
              <a:buChar char="•"/>
            </a:pPr>
            <a:r>
              <a:rPr lang="en-GB" dirty="0">
                <a:solidFill>
                  <a:srgbClr val="374151"/>
                </a:solidFill>
              </a:rPr>
              <a:t>Define routes for creating, reading, updating, and deleting tweets using Express</a:t>
            </a:r>
          </a:p>
          <a:p>
            <a:pPr>
              <a:buFont typeface="Arial" panose="020B0604020202020204" pitchFamily="34" charset="0"/>
              <a:buChar char="•"/>
            </a:pPr>
            <a:r>
              <a:rPr lang="en-GB" dirty="0">
                <a:solidFill>
                  <a:srgbClr val="374151"/>
                </a:solidFill>
              </a:rPr>
              <a:t>Use </a:t>
            </a:r>
            <a:r>
              <a:rPr lang="en-GB" dirty="0" err="1">
                <a:solidFill>
                  <a:srgbClr val="374151"/>
                </a:solidFill>
              </a:rPr>
              <a:t>Sequelize</a:t>
            </a:r>
            <a:r>
              <a:rPr lang="en-GB" dirty="0">
                <a:solidFill>
                  <a:srgbClr val="374151"/>
                </a:solidFill>
              </a:rPr>
              <a:t> methods to interact with the database in each route</a:t>
            </a:r>
          </a:p>
          <a:p>
            <a:pPr>
              <a:buFont typeface="Arial" panose="020B0604020202020204" pitchFamily="34" charset="0"/>
              <a:buChar char="•"/>
            </a:pPr>
            <a:r>
              <a:rPr lang="en-GB" dirty="0">
                <a:solidFill>
                  <a:srgbClr val="374151"/>
                </a:solidFill>
              </a:rPr>
              <a:t>Use middleware to handle errors and validate input</a:t>
            </a:r>
          </a:p>
        </p:txBody>
      </p:sp>
    </p:spTree>
    <p:extLst>
      <p:ext uri="{BB962C8B-B14F-4D97-AF65-F5344CB8AC3E}">
        <p14:creationId xmlns:p14="http://schemas.microsoft.com/office/powerpoint/2010/main" val="2287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34212"/>
          </a:xfrm>
        </p:spPr>
        <p:txBody>
          <a:bodyPr/>
          <a:lstStyle/>
          <a:p>
            <a:r>
              <a:rPr lang="da-DK" dirty="0" err="1"/>
              <a:t>Combining</a:t>
            </a:r>
            <a:r>
              <a:rPr lang="da-DK" dirty="0"/>
              <a:t> Express and </a:t>
            </a:r>
            <a:r>
              <a:rPr lang="da-DK" dirty="0" err="1"/>
              <a:t>Sequelize</a:t>
            </a:r>
            <a:r>
              <a:rPr lang="da-DK" dirty="0"/>
              <a:t> for CRUD Operations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44</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71883"/>
            <a:ext cx="5953460" cy="7032694"/>
          </a:xfrm>
          <a:prstGeom prst="rect">
            <a:avLst/>
          </a:prstGeom>
          <a:noFill/>
        </p:spPr>
        <p:txBody>
          <a:bodyPr wrap="square">
            <a:spAutoFit/>
          </a:bodyPr>
          <a:lstStyle/>
          <a:p>
            <a:r>
              <a:rPr lang="en-GB" sz="1100" b="0" dirty="0">
                <a:solidFill>
                  <a:srgbClr val="6A9955"/>
                </a:solidFill>
                <a:effectLst/>
                <a:latin typeface="Menlo" panose="020B0609030804020204" pitchFamily="49" charset="0"/>
              </a:rPr>
              <a:t>// Update a tweet by ID</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put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'/tweets/:id'</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async</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next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try</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findByPk</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params</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status</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404</a:t>
            </a:r>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send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 not found’</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else</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update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catch</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next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Delete a tweet by ID</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delete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'/tweets/:id'</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async</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next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try</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findByPk</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params</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status</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404</a:t>
            </a:r>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send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 not found’</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else</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await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destroy</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sendStatus</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204</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catch</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next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Error handling middleware</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next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status</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500</a:t>
            </a:r>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send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'Internal server 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listen</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3000</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'Server listening on port 3000'</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endParaRPr lang="en-GB" sz="11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775005"/>
            <a:ext cx="5342637" cy="734213"/>
          </a:xfrm>
        </p:spPr>
        <p:txBody>
          <a:bodyPr>
            <a:normAutofit/>
          </a:bodyPr>
          <a:lstStyle/>
          <a:p>
            <a:pPr marL="0" indent="0" algn="l">
              <a:buNone/>
            </a:pPr>
            <a:r>
              <a:rPr lang="en-GB" b="0" i="0" dirty="0">
                <a:solidFill>
                  <a:srgbClr val="374151"/>
                </a:solidFill>
                <a:effectLst/>
              </a:rPr>
              <a:t>Let’s combine Express and </a:t>
            </a:r>
            <a:r>
              <a:rPr lang="en-GB" b="0" i="0" dirty="0" err="1">
                <a:solidFill>
                  <a:srgbClr val="374151"/>
                </a:solidFill>
                <a:effectLst/>
              </a:rPr>
              <a:t>Sequelize</a:t>
            </a:r>
            <a:r>
              <a:rPr lang="en-GB" b="0" i="0" dirty="0">
                <a:solidFill>
                  <a:srgbClr val="374151"/>
                </a:solidFill>
                <a:effectLst/>
              </a:rPr>
              <a:t> to implement CRUD (Create, Read, Update, Delete) operations for a tweet.</a:t>
            </a:r>
          </a:p>
        </p:txBody>
      </p:sp>
      <p:sp>
        <p:nvSpPr>
          <p:cNvPr id="7" name="Rectangle 6">
            <a:extLst>
              <a:ext uri="{FF2B5EF4-FFF2-40B4-BE49-F238E27FC236}">
                <a16:creationId xmlns:a16="http://schemas.microsoft.com/office/drawing/2014/main" id="{8031313E-F337-4E20-E891-9F16A2C3D39A}"/>
              </a:ext>
            </a:extLst>
          </p:cNvPr>
          <p:cNvSpPr/>
          <p:nvPr/>
        </p:nvSpPr>
        <p:spPr>
          <a:xfrm>
            <a:off x="0" y="4295466"/>
            <a:ext cx="6096000" cy="156336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We define an Express app and middleware to handle JSON input and error handling. Each route corresponds to a CRUD operation for tweets, using </a:t>
            </a:r>
            <a:r>
              <a:rPr lang="en-GB" sz="1400" dirty="0" err="1"/>
              <a:t>Sequelize</a:t>
            </a:r>
            <a:r>
              <a:rPr lang="en-GB" sz="1400" dirty="0"/>
              <a:t> methods to interact with the database. In the error handling middleware, we log errors and send a generic error response to the client</a:t>
            </a:r>
            <a:endParaRPr lang="en-DK" sz="1400" dirty="0" err="1"/>
          </a:p>
        </p:txBody>
      </p:sp>
    </p:spTree>
    <p:extLst>
      <p:ext uri="{BB962C8B-B14F-4D97-AF65-F5344CB8AC3E}">
        <p14:creationId xmlns:p14="http://schemas.microsoft.com/office/powerpoint/2010/main" val="41297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illede">
            <a:extLst>
              <a:ext uri="{FF2B5EF4-FFF2-40B4-BE49-F238E27FC236}">
                <a16:creationId xmlns:a16="http://schemas.microsoft.com/office/drawing/2014/main" id="{087B058E-D132-C10F-0FFA-030BC872D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3" y="-63611"/>
            <a:ext cx="12248584" cy="69971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24333" y="5724453"/>
            <a:ext cx="11943333" cy="1018253"/>
          </a:xfrm>
        </p:spPr>
        <p:txBody>
          <a:bodyPr/>
          <a:lstStyle/>
          <a:p>
            <a:pPr algn="ctr"/>
            <a:r>
              <a:rPr lang="en-DK" sz="6600" dirty="0"/>
              <a:t>Adding a frontend</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4092049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err="1"/>
              <a:t>Serving</a:t>
            </a:r>
            <a:r>
              <a:rPr lang="da-DK" dirty="0"/>
              <a:t> HTML files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46</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989901"/>
            <a:ext cx="5757329" cy="1785104"/>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express</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app</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This is the middleware that will </a:t>
            </a:r>
            <a:endParaRPr lang="en-GB" sz="1100" b="0" dirty="0">
              <a:solidFill>
                <a:srgbClr val="D4D4D4"/>
              </a:solidFill>
              <a:effectLst/>
              <a:latin typeface="Menlo" panose="020B0609030804020204" pitchFamily="49" charset="0"/>
            </a:endParaRPr>
          </a:p>
          <a:p>
            <a:r>
              <a:rPr lang="en-GB" sz="1100" b="0" dirty="0">
                <a:solidFill>
                  <a:srgbClr val="6A9955"/>
                </a:solidFill>
                <a:effectLst/>
                <a:latin typeface="Menlo" panose="020B0609030804020204" pitchFamily="49" charset="0"/>
              </a:rPr>
              <a:t>//serve the static files from the public folder</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express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static</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'public'</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listen</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3000</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'Server is running on port 3000'</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608730"/>
            <a:ext cx="5342637" cy="1465538"/>
          </a:xfrm>
        </p:spPr>
        <p:txBody>
          <a:bodyPr>
            <a:normAutofit fontScale="92500" lnSpcReduction="10000"/>
          </a:bodyPr>
          <a:lstStyle/>
          <a:p>
            <a:pPr marL="0" indent="0" algn="l">
              <a:buNone/>
            </a:pPr>
            <a:r>
              <a:rPr lang="en-GB" b="0" i="0" dirty="0">
                <a:solidFill>
                  <a:srgbClr val="374151"/>
                </a:solidFill>
                <a:effectLst/>
              </a:rPr>
              <a:t>If you run ajax calls from JavaScript in your browser, you will get an error if the server you are calling is on a different server than the </a:t>
            </a:r>
            <a:r>
              <a:rPr lang="en-GB" b="0" i="0" dirty="0" err="1">
                <a:solidFill>
                  <a:srgbClr val="374151"/>
                </a:solidFill>
                <a:effectLst/>
              </a:rPr>
              <a:t>javascript</a:t>
            </a:r>
            <a:r>
              <a:rPr lang="en-GB" b="0" i="0" dirty="0">
                <a:solidFill>
                  <a:srgbClr val="374151"/>
                </a:solidFill>
                <a:effectLst/>
              </a:rPr>
              <a:t>. This is to protect against malware.</a:t>
            </a:r>
          </a:p>
          <a:p>
            <a:pPr marL="0" indent="0" algn="l">
              <a:buNone/>
            </a:pPr>
            <a:r>
              <a:rPr lang="en-GB" dirty="0">
                <a:solidFill>
                  <a:srgbClr val="374151"/>
                </a:solidFill>
              </a:rPr>
              <a:t>So if you open an html or </a:t>
            </a:r>
            <a:r>
              <a:rPr lang="en-GB" dirty="0" err="1">
                <a:solidFill>
                  <a:srgbClr val="374151"/>
                </a:solidFill>
              </a:rPr>
              <a:t>js</a:t>
            </a:r>
            <a:r>
              <a:rPr lang="en-GB" dirty="0">
                <a:solidFill>
                  <a:srgbClr val="374151"/>
                </a:solidFill>
              </a:rPr>
              <a:t> file from the </a:t>
            </a:r>
            <a:r>
              <a:rPr lang="en-GB" dirty="0" err="1">
                <a:solidFill>
                  <a:srgbClr val="374151"/>
                </a:solidFill>
              </a:rPr>
              <a:t>harddrive</a:t>
            </a:r>
            <a:r>
              <a:rPr lang="en-GB" dirty="0">
                <a:solidFill>
                  <a:srgbClr val="374151"/>
                </a:solidFill>
              </a:rPr>
              <a:t> in a browser, it will not be able to interact with your server. The files need to be served by the server instead.</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0" y="4295466"/>
            <a:ext cx="6096000" cy="156336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This code creates a new Express application, sets up the </a:t>
            </a:r>
            <a:r>
              <a:rPr lang="en-GB" sz="1400" dirty="0" err="1"/>
              <a:t>express.static</a:t>
            </a:r>
            <a:r>
              <a:rPr lang="en-GB" sz="1400" dirty="0"/>
              <a:t> middleware to serve static files from the public directory, and starts the server on port 3000. You can then access your </a:t>
            </a:r>
            <a:r>
              <a:rPr lang="en-GB" sz="1400" dirty="0" err="1"/>
              <a:t>index.html</a:t>
            </a:r>
            <a:r>
              <a:rPr lang="en-GB" sz="1400" dirty="0"/>
              <a:t> file in the browser by going to http://localhost:3000/</a:t>
            </a:r>
            <a:r>
              <a:rPr lang="en-GB" sz="1400" dirty="0" err="1"/>
              <a:t>index.html</a:t>
            </a:r>
            <a:r>
              <a:rPr lang="en-GB" sz="1400" dirty="0"/>
              <a:t>.</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3296293"/>
            <a:ext cx="5342637" cy="79006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Create a directory named ‘public’ in your project folder and put your </a:t>
            </a:r>
            <a:r>
              <a:rPr lang="en-GB" dirty="0" err="1">
                <a:solidFill>
                  <a:srgbClr val="374151"/>
                </a:solidFill>
              </a:rPr>
              <a:t>index.html</a:t>
            </a:r>
            <a:r>
              <a:rPr lang="en-GB" dirty="0">
                <a:solidFill>
                  <a:srgbClr val="374151"/>
                </a:solidFill>
              </a:rPr>
              <a:t> and </a:t>
            </a:r>
            <a:r>
              <a:rPr lang="en-GB" dirty="0" err="1">
                <a:solidFill>
                  <a:srgbClr val="374151"/>
                </a:solidFill>
              </a:rPr>
              <a:t>main.js</a:t>
            </a:r>
            <a:r>
              <a:rPr lang="en-GB" dirty="0">
                <a:solidFill>
                  <a:srgbClr val="374151"/>
                </a:solidFill>
              </a:rPr>
              <a:t> inside it.</a:t>
            </a:r>
          </a:p>
        </p:txBody>
      </p:sp>
    </p:spTree>
    <p:extLst>
      <p:ext uri="{BB962C8B-B14F-4D97-AF65-F5344CB8AC3E}">
        <p14:creationId xmlns:p14="http://schemas.microsoft.com/office/powerpoint/2010/main" val="446474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90066"/>
          </a:xfrm>
        </p:spPr>
        <p:txBody>
          <a:bodyPr/>
          <a:lstStyle/>
          <a:p>
            <a:r>
              <a:rPr lang="da-DK" dirty="0"/>
              <a:t>Using JS to </a:t>
            </a:r>
            <a:r>
              <a:rPr lang="da-DK" dirty="0" err="1"/>
              <a:t>call</a:t>
            </a:r>
            <a:r>
              <a:rPr lang="da-DK" dirty="0"/>
              <a:t> server</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47</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989901"/>
            <a:ext cx="5757329" cy="2970044"/>
          </a:xfrm>
          <a:prstGeom prst="rect">
            <a:avLst/>
          </a:prstGeom>
          <a:noFill/>
        </p:spPr>
        <p:txBody>
          <a:bodyPr wrap="square">
            <a:spAutoFit/>
          </a:bodyPr>
          <a:lstStyle/>
          <a:p>
            <a:r>
              <a:rPr lang="en-GB" sz="1100" b="0" dirty="0">
                <a:solidFill>
                  <a:srgbClr val="808080"/>
                </a:solidFill>
                <a:effectLst/>
                <a:latin typeface="Menlo" panose="020B0609030804020204" pitchFamily="49" charset="0"/>
              </a:rPr>
              <a:t>&lt;!</a:t>
            </a:r>
            <a:r>
              <a:rPr lang="en-GB" sz="1100" b="0" dirty="0">
                <a:solidFill>
                  <a:srgbClr val="569CD6"/>
                </a:solidFill>
                <a:effectLst/>
                <a:latin typeface="Menlo" panose="020B0609030804020204" pitchFamily="49" charset="0"/>
              </a:rPr>
              <a:t>DOCTYPE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html</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&lt;</a:t>
            </a:r>
            <a:r>
              <a:rPr lang="en-GB" sz="1100" b="0" dirty="0">
                <a:solidFill>
                  <a:srgbClr val="569CD6"/>
                </a:solidFill>
                <a:effectLst/>
                <a:latin typeface="Menlo" panose="020B0609030804020204" pitchFamily="49" charset="0"/>
              </a:rPr>
              <a:t>html</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lang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en</a:t>
            </a:r>
            <a:r>
              <a:rPr lang="en-GB" sz="1100" b="0" dirty="0">
                <a:solidFill>
                  <a:srgbClr val="CE9178"/>
                </a:solidFill>
                <a:effectLst/>
                <a:latin typeface="Menlo" panose="020B0609030804020204" pitchFamily="49" charset="0"/>
              </a:rPr>
              <a:t>"</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head</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meta</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charset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"UTF-8"</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title</a:t>
            </a:r>
            <a:r>
              <a:rPr lang="en-GB" sz="1100" b="0" dirty="0">
                <a:solidFill>
                  <a:srgbClr val="808080"/>
                </a:solidFill>
                <a:effectLst/>
                <a:latin typeface="Menlo" panose="020B0609030804020204" pitchFamily="49" charset="0"/>
              </a:rPr>
              <a:t>&gt;</a:t>
            </a:r>
            <a:r>
              <a:rPr lang="en-GB" sz="1100" b="0" dirty="0">
                <a:solidFill>
                  <a:srgbClr val="D4D4D4"/>
                </a:solidFill>
                <a:effectLst/>
                <a:latin typeface="Menlo" panose="020B0609030804020204" pitchFamily="49" charset="0"/>
              </a:rPr>
              <a:t>Tweets</a:t>
            </a:r>
            <a:r>
              <a:rPr lang="en-GB" sz="1100" b="0" dirty="0">
                <a:solidFill>
                  <a:srgbClr val="808080"/>
                </a:solidFill>
                <a:effectLst/>
                <a:latin typeface="Menlo" panose="020B0609030804020204" pitchFamily="49" charset="0"/>
              </a:rPr>
              <a:t>&lt;/</a:t>
            </a:r>
            <a:r>
              <a:rPr lang="en-GB" sz="1100" b="0" dirty="0">
                <a:solidFill>
                  <a:srgbClr val="569CD6"/>
                </a:solidFill>
                <a:effectLst/>
                <a:latin typeface="Menlo" panose="020B0609030804020204" pitchFamily="49" charset="0"/>
              </a:rPr>
              <a:t>title</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head</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body</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div</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"create-tweet"</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input</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type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"text"</a:t>
            </a:r>
            <a:r>
              <a:rPr lang="en-GB" sz="1100" b="0" dirty="0">
                <a:solidFill>
                  <a:srgbClr val="D4D4D4"/>
                </a:solidFill>
                <a:effectLst/>
                <a:latin typeface="Menlo" panose="020B0609030804020204" pitchFamily="49" charset="0"/>
              </a:rPr>
              <a:t> </a:t>
            </a:r>
          </a:p>
          <a:p>
            <a:r>
              <a:rPr lang="en-GB" sz="1100" dirty="0">
                <a:solidFill>
                  <a:srgbClr val="D4D4D4"/>
                </a:solidFill>
                <a:latin typeface="Menlo" panose="020B0609030804020204" pitchFamily="49" charset="0"/>
              </a:rPr>
              <a:t>          </a:t>
            </a:r>
            <a:r>
              <a:rPr lang="en-GB" sz="1100" b="0" dirty="0">
                <a:solidFill>
                  <a:srgbClr val="9CDCFE"/>
                </a:solidFill>
                <a:effectLst/>
                <a:latin typeface="Menlo" panose="020B0609030804020204" pitchFamily="49" charset="0"/>
              </a:rPr>
              <a:t>placeholder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"Write a new tweet"</a:t>
            </a:r>
            <a:r>
              <a:rPr lang="en-GB" sz="1100" b="0" dirty="0">
                <a:solidFill>
                  <a:srgbClr val="D4D4D4"/>
                </a:solidFill>
                <a:effectLst/>
                <a:latin typeface="Menlo" panose="020B0609030804020204" pitchFamily="49" charset="0"/>
              </a:rPr>
              <a:t> </a:t>
            </a:r>
          </a:p>
          <a:p>
            <a:r>
              <a:rPr lang="en-GB" sz="1100" dirty="0">
                <a:solidFill>
                  <a:srgbClr val="D4D4D4"/>
                </a:solidFill>
                <a:latin typeface="Menlo" panose="020B0609030804020204" pitchFamily="49" charset="0"/>
              </a:rPr>
              <a:t>          </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"tweet-text"</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button</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"create-button"</a:t>
            </a:r>
            <a:r>
              <a:rPr lang="en-GB" sz="1100" b="0" dirty="0">
                <a:solidFill>
                  <a:srgbClr val="808080"/>
                </a:solidFill>
                <a:effectLst/>
                <a:latin typeface="Menlo" panose="020B0609030804020204" pitchFamily="49" charset="0"/>
              </a:rPr>
              <a:t>&gt;</a:t>
            </a:r>
            <a:r>
              <a:rPr lang="en-GB" sz="1100" b="0" dirty="0">
                <a:solidFill>
                  <a:srgbClr val="D4D4D4"/>
                </a:solidFill>
                <a:effectLst/>
                <a:latin typeface="Menlo" panose="020B0609030804020204" pitchFamily="49" charset="0"/>
              </a:rPr>
              <a:t>Create Tweet</a:t>
            </a:r>
            <a:r>
              <a:rPr lang="en-GB" sz="1100" b="0" dirty="0">
                <a:solidFill>
                  <a:srgbClr val="808080"/>
                </a:solidFill>
                <a:effectLst/>
                <a:latin typeface="Menlo" panose="020B0609030804020204" pitchFamily="49" charset="0"/>
              </a:rPr>
              <a:t>&lt;/</a:t>
            </a:r>
            <a:r>
              <a:rPr lang="en-GB" sz="1100" b="0" dirty="0">
                <a:solidFill>
                  <a:srgbClr val="569CD6"/>
                </a:solidFill>
                <a:effectLst/>
                <a:latin typeface="Menlo" panose="020B0609030804020204" pitchFamily="49" charset="0"/>
              </a:rPr>
              <a:t>button</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div</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div</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"tweet-list"</a:t>
            </a:r>
            <a:r>
              <a:rPr lang="en-GB" sz="1100" b="0" dirty="0">
                <a:solidFill>
                  <a:srgbClr val="808080"/>
                </a:solidFill>
                <a:effectLst/>
                <a:latin typeface="Menlo" panose="020B0609030804020204" pitchFamily="49" charset="0"/>
              </a:rPr>
              <a:t>&gt;&lt;/</a:t>
            </a:r>
            <a:r>
              <a:rPr lang="en-GB" sz="1100" b="0" dirty="0">
                <a:solidFill>
                  <a:srgbClr val="569CD6"/>
                </a:solidFill>
                <a:effectLst/>
                <a:latin typeface="Menlo" panose="020B0609030804020204" pitchFamily="49" charset="0"/>
              </a:rPr>
              <a:t>div</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a:t>
            </a:r>
            <a:r>
              <a:rPr lang="en-GB" sz="1100" b="1" u="sng" dirty="0">
                <a:solidFill>
                  <a:srgbClr val="808080"/>
                </a:solidFill>
                <a:effectLst/>
                <a:latin typeface="Menlo" panose="020B0609030804020204" pitchFamily="49" charset="0"/>
              </a:rPr>
              <a:t>&lt;</a:t>
            </a:r>
            <a:r>
              <a:rPr lang="en-GB" sz="1100" b="1" u="sng" dirty="0">
                <a:solidFill>
                  <a:srgbClr val="569CD6"/>
                </a:solidFill>
                <a:effectLst/>
                <a:latin typeface="Menlo" panose="020B0609030804020204" pitchFamily="49" charset="0"/>
              </a:rPr>
              <a:t>script</a:t>
            </a:r>
            <a:r>
              <a:rPr lang="en-GB" sz="1100" b="1" u="sng" dirty="0">
                <a:solidFill>
                  <a:srgbClr val="D4D4D4"/>
                </a:solidFill>
                <a:effectLst/>
                <a:latin typeface="Menlo" panose="020B0609030804020204" pitchFamily="49" charset="0"/>
              </a:rPr>
              <a:t> </a:t>
            </a:r>
            <a:r>
              <a:rPr lang="en-GB" sz="1100" b="1" u="sng" dirty="0" err="1">
                <a:solidFill>
                  <a:srgbClr val="9CDCFE"/>
                </a:solidFill>
                <a:effectLst/>
                <a:latin typeface="Menlo" panose="020B0609030804020204" pitchFamily="49" charset="0"/>
              </a:rPr>
              <a:t>src</a:t>
            </a:r>
            <a:r>
              <a:rPr lang="en-GB" sz="1100" b="1" u="sng" dirty="0">
                <a:solidFill>
                  <a:srgbClr val="D4D4D4"/>
                </a:solidFill>
                <a:effectLst/>
                <a:latin typeface="Menlo" panose="020B0609030804020204" pitchFamily="49" charset="0"/>
              </a:rPr>
              <a:t>=</a:t>
            </a:r>
            <a:r>
              <a:rPr lang="en-GB" sz="1100" b="1" u="sng" dirty="0">
                <a:solidFill>
                  <a:srgbClr val="CE9178"/>
                </a:solidFill>
                <a:effectLst/>
                <a:latin typeface="Menlo" panose="020B0609030804020204" pitchFamily="49" charset="0"/>
              </a:rPr>
              <a:t>"</a:t>
            </a:r>
            <a:r>
              <a:rPr lang="en-GB" sz="1100" b="1" u="sng" dirty="0" err="1">
                <a:solidFill>
                  <a:srgbClr val="CE9178"/>
                </a:solidFill>
                <a:effectLst/>
                <a:latin typeface="Menlo" panose="020B0609030804020204" pitchFamily="49" charset="0"/>
              </a:rPr>
              <a:t>main.js</a:t>
            </a:r>
            <a:r>
              <a:rPr lang="en-GB" sz="1100" b="1" u="sng" dirty="0">
                <a:solidFill>
                  <a:srgbClr val="CE9178"/>
                </a:solidFill>
                <a:effectLst/>
                <a:latin typeface="Menlo" panose="020B0609030804020204" pitchFamily="49" charset="0"/>
              </a:rPr>
              <a:t>"</a:t>
            </a:r>
            <a:r>
              <a:rPr lang="en-GB" sz="1100" b="1" u="sng" dirty="0">
                <a:solidFill>
                  <a:srgbClr val="808080"/>
                </a:solidFill>
                <a:effectLst/>
                <a:latin typeface="Menlo" panose="020B0609030804020204" pitchFamily="49" charset="0"/>
              </a:rPr>
              <a:t>&gt;&lt;/</a:t>
            </a:r>
            <a:r>
              <a:rPr lang="en-GB" sz="1100" b="1" u="sng" dirty="0">
                <a:solidFill>
                  <a:srgbClr val="569CD6"/>
                </a:solidFill>
                <a:effectLst/>
                <a:latin typeface="Menlo" panose="020B0609030804020204" pitchFamily="49" charset="0"/>
              </a:rPr>
              <a:t>script</a:t>
            </a:r>
            <a:r>
              <a:rPr lang="en-GB" sz="1100" b="1" u="sng" dirty="0">
                <a:solidFill>
                  <a:srgbClr val="808080"/>
                </a:solidFill>
                <a:effectLst/>
                <a:latin typeface="Menlo" panose="020B0609030804020204" pitchFamily="49" charset="0"/>
              </a:rPr>
              <a:t>&gt;</a:t>
            </a:r>
            <a:endParaRPr lang="en-GB" sz="1100" b="1" u="sng"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  &lt;/</a:t>
            </a:r>
            <a:r>
              <a:rPr lang="en-GB" sz="1100" b="0" dirty="0">
                <a:solidFill>
                  <a:srgbClr val="569CD6"/>
                </a:solidFill>
                <a:effectLst/>
                <a:latin typeface="Menlo" panose="020B0609030804020204" pitchFamily="49" charset="0"/>
              </a:rPr>
              <a:t>body</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a:p>
            <a:r>
              <a:rPr lang="en-GB" sz="1100" b="0" dirty="0">
                <a:solidFill>
                  <a:srgbClr val="808080"/>
                </a:solidFill>
                <a:effectLst/>
                <a:latin typeface="Menlo" panose="020B0609030804020204" pitchFamily="49" charset="0"/>
              </a:rPr>
              <a:t>&lt;/</a:t>
            </a:r>
            <a:r>
              <a:rPr lang="en-GB" sz="1100" b="0" dirty="0">
                <a:solidFill>
                  <a:srgbClr val="569CD6"/>
                </a:solidFill>
                <a:effectLst/>
                <a:latin typeface="Menlo" panose="020B0609030804020204" pitchFamily="49" charset="0"/>
              </a:rPr>
              <a:t>html</a:t>
            </a:r>
            <a:r>
              <a:rPr lang="en-GB" sz="1100" b="0" dirty="0">
                <a:solidFill>
                  <a:srgbClr val="808080"/>
                </a:solidFill>
                <a:effectLst/>
                <a:latin typeface="Menlo" panose="020B0609030804020204" pitchFamily="49" charset="0"/>
              </a:rPr>
              <a:t>&gt;</a:t>
            </a:r>
            <a:endParaRPr lang="en-GB" sz="1100" b="0" dirty="0">
              <a:solidFill>
                <a:srgbClr val="D4D4D4"/>
              </a:solidFill>
              <a:effectLst/>
              <a:latin typeface="Menlo" panose="020B0609030804020204" pitchFamily="49" charset="0"/>
            </a:endParaRPr>
          </a:p>
        </p:txBody>
      </p:sp>
      <p:sp>
        <p:nvSpPr>
          <p:cNvPr id="7" name="Rectangle 6">
            <a:extLst>
              <a:ext uri="{FF2B5EF4-FFF2-40B4-BE49-F238E27FC236}">
                <a16:creationId xmlns:a16="http://schemas.microsoft.com/office/drawing/2014/main" id="{8031313E-F337-4E20-E891-9F16A2C3D39A}"/>
              </a:ext>
            </a:extLst>
          </p:cNvPr>
          <p:cNvSpPr/>
          <p:nvPr/>
        </p:nvSpPr>
        <p:spPr>
          <a:xfrm>
            <a:off x="0" y="4295466"/>
            <a:ext cx="6096000" cy="156336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The </a:t>
            </a:r>
            <a:r>
              <a:rPr lang="en-GB" sz="1400" dirty="0" err="1"/>
              <a:t>index.html</a:t>
            </a:r>
            <a:r>
              <a:rPr lang="en-GB" sz="1400" dirty="0"/>
              <a:t> file imports the </a:t>
            </a:r>
            <a:r>
              <a:rPr lang="en-GB" sz="1400" dirty="0" err="1"/>
              <a:t>main.js</a:t>
            </a:r>
            <a:r>
              <a:rPr lang="en-GB" sz="1400" dirty="0"/>
              <a:t> file with the frontend </a:t>
            </a:r>
            <a:r>
              <a:rPr lang="en-GB" sz="1400" dirty="0" err="1"/>
              <a:t>javascript</a:t>
            </a:r>
            <a:endParaRPr lang="en-DK" sz="1400" dirty="0" err="1"/>
          </a:p>
        </p:txBody>
      </p:sp>
    </p:spTree>
    <p:extLst>
      <p:ext uri="{BB962C8B-B14F-4D97-AF65-F5344CB8AC3E}">
        <p14:creationId xmlns:p14="http://schemas.microsoft.com/office/powerpoint/2010/main" val="2017862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90066"/>
          </a:xfrm>
        </p:spPr>
        <p:txBody>
          <a:bodyPr/>
          <a:lstStyle/>
          <a:p>
            <a:r>
              <a:rPr lang="da-DK" dirty="0"/>
              <a:t>Using JS to </a:t>
            </a:r>
            <a:r>
              <a:rPr lang="da-DK" dirty="0" err="1"/>
              <a:t>call</a:t>
            </a:r>
            <a:r>
              <a:rPr lang="da-DK" dirty="0"/>
              <a:t> server</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48</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81930"/>
            <a:ext cx="5757329" cy="6694140"/>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tweetList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'#tweet-list'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createButton</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'#create-button'</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569CD6"/>
                </a:solidFill>
                <a:effectLst/>
                <a:latin typeface="Menlo" panose="020B0609030804020204" pitchFamily="49" charset="0"/>
              </a:rPr>
              <a:t>function</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createTweet</a:t>
            </a:r>
            <a:r>
              <a:rPr lang="en-GB" sz="1100" b="0" dirty="0">
                <a:solidFill>
                  <a:srgbClr val="D4D4D4"/>
                </a:solidFill>
                <a:effectLst/>
                <a:latin typeface="Menlo" panose="020B0609030804020204" pitchFamily="49" charset="0"/>
              </a:rPr>
              <a:t>() {</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text</a:t>
            </a:r>
            <a:r>
              <a:rPr lang="en-GB" sz="1100" b="0" dirty="0">
                <a:solidFill>
                  <a:srgbClr val="D4D4D4"/>
                </a:solidFill>
                <a:effectLst/>
                <a:latin typeface="Menlo" panose="020B0609030804020204" pitchFamily="49" charset="0"/>
              </a:rPr>
              <a:t> = </a:t>
            </a:r>
            <a:r>
              <a:rPr lang="en-GB" sz="1100" b="0" dirty="0" err="1">
                <a:solidFill>
                  <a:srgbClr val="4FC1FF"/>
                </a:solidFill>
                <a:effectLst/>
                <a:latin typeface="Menlo" panose="020B0609030804020204" pitchFamily="49" charset="0"/>
              </a:rPr>
              <a:t>tweetText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value</a:t>
            </a:r>
            <a:r>
              <a:rPr lang="en-GB" sz="1100" b="0" dirty="0">
                <a:solidFill>
                  <a:srgbClr val="D4D4D4"/>
                </a:solidFill>
                <a:effectLst/>
                <a:latin typeface="Menlo" panose="020B0609030804020204" pitchFamily="49" charset="0"/>
              </a:rPr>
              <a:t>;</a:t>
            </a:r>
          </a:p>
          <a:p>
            <a:r>
              <a:rPr lang="en-GB" sz="1100" b="0" dirty="0">
                <a:solidFill>
                  <a:srgbClr val="DCDCAA"/>
                </a:solidFill>
                <a:effectLst/>
                <a:latin typeface="Menlo" panose="020B0609030804020204" pitchFamily="49" charset="0"/>
              </a:rPr>
              <a:t>fetch</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method:</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'POST'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headers:</a:t>
            </a:r>
            <a:r>
              <a:rPr lang="en-GB" sz="1100" b="0" dirty="0">
                <a:solidFill>
                  <a:srgbClr val="D4D4D4"/>
                </a:solidFill>
                <a:effectLst/>
                <a:latin typeface="Menlo" panose="020B0609030804020204" pitchFamily="49" charset="0"/>
              </a:rPr>
              <a:t> {</a:t>
            </a:r>
          </a:p>
          <a:p>
            <a:r>
              <a:rPr lang="en-GB" sz="1100" b="0" dirty="0">
                <a:solidFill>
                  <a:srgbClr val="CE9178"/>
                </a:solidFill>
                <a:effectLst/>
                <a:latin typeface="Menlo" panose="020B0609030804020204" pitchFamily="49" charset="0"/>
              </a:rPr>
              <a:t>'Content-Type'</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'application/</a:t>
            </a:r>
            <a:r>
              <a:rPr lang="en-GB" sz="1100" b="0" dirty="0" err="1">
                <a:solidFill>
                  <a:srgbClr val="CE9178"/>
                </a:solidFill>
                <a:effectLst/>
                <a:latin typeface="Menlo" panose="020B0609030804020204" pitchFamily="49" charset="0"/>
              </a:rPr>
              <a:t>json</a:t>
            </a:r>
            <a:r>
              <a:rPr lang="en-GB" sz="1100" b="0" dirty="0">
                <a:solidFill>
                  <a:srgbClr val="CE9178"/>
                </a:solidFill>
                <a:effectLst/>
                <a:latin typeface="Menlo" panose="020B0609030804020204" pitchFamily="49" charset="0"/>
              </a:rPr>
              <a:t>'</a:t>
            </a:r>
            <a:endParaRPr lang="en-GB" sz="1100" b="0" dirty="0">
              <a:solidFill>
                <a:srgbClr val="D4D4D4"/>
              </a:solidFill>
              <a:effectLst/>
              <a:latin typeface="Menlo" panose="020B0609030804020204" pitchFamily="49" charset="0"/>
            </a:endParaRPr>
          </a:p>
          <a:p>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JSON</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stringify</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text</a:t>
            </a:r>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response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DCDCAA"/>
                </a:solidFill>
                <a:effectLst/>
                <a:latin typeface="Menlo" panose="020B0609030804020204" pitchFamily="49" charset="0"/>
              </a:rPr>
              <a:t>addTweetToList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tweet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tweetText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value</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catch</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569CD6"/>
                </a:solidFill>
                <a:effectLst/>
                <a:latin typeface="Menlo" panose="020B0609030804020204" pitchFamily="49" charset="0"/>
              </a:rPr>
              <a:t>function</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updateTweet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text</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fetch</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a:t>
            </a:r>
            <a:r>
              <a:rPr lang="en-GB" sz="1100" b="0" dirty="0">
                <a:solidFill>
                  <a:srgbClr val="569CD6"/>
                </a:solidFill>
                <a:effectLst/>
                <a:latin typeface="Menlo" panose="020B0609030804020204" pitchFamily="49" charset="0"/>
              </a:rPr>
              <a:t>${</a:t>
            </a:r>
            <a:r>
              <a:rPr lang="en-GB" sz="1100" b="0" dirty="0">
                <a:solidFill>
                  <a:srgbClr val="9CDCFE"/>
                </a:solidFill>
                <a:effectLst/>
                <a:latin typeface="Menlo" panose="020B0609030804020204" pitchFamily="49" charset="0"/>
              </a:rPr>
              <a:t>id</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method:</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'PUT'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headers:</a:t>
            </a:r>
            <a:r>
              <a:rPr lang="en-GB" sz="1100" b="0" dirty="0">
                <a:solidFill>
                  <a:srgbClr val="D4D4D4"/>
                </a:solidFill>
                <a:effectLst/>
                <a:latin typeface="Menlo" panose="020B0609030804020204" pitchFamily="49" charset="0"/>
              </a:rPr>
              <a:t> {</a:t>
            </a:r>
          </a:p>
          <a:p>
            <a:r>
              <a:rPr lang="en-GB" sz="1100" b="0" dirty="0">
                <a:solidFill>
                  <a:srgbClr val="CE9178"/>
                </a:solidFill>
                <a:effectLst/>
                <a:latin typeface="Menlo" panose="020B0609030804020204" pitchFamily="49" charset="0"/>
              </a:rPr>
              <a:t>'Content-Type'</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'application/</a:t>
            </a:r>
            <a:r>
              <a:rPr lang="en-GB" sz="1100" b="0" dirty="0" err="1">
                <a:solidFill>
                  <a:srgbClr val="CE9178"/>
                </a:solidFill>
                <a:effectLst/>
                <a:latin typeface="Menlo" panose="020B0609030804020204" pitchFamily="49" charset="0"/>
              </a:rPr>
              <a:t>json</a:t>
            </a:r>
            <a:r>
              <a:rPr lang="en-GB" sz="1100" b="0" dirty="0">
                <a:solidFill>
                  <a:srgbClr val="CE9178"/>
                </a:solidFill>
                <a:effectLst/>
                <a:latin typeface="Menlo" panose="020B0609030804020204" pitchFamily="49" charset="0"/>
              </a:rPr>
              <a:t>'</a:t>
            </a:r>
            <a:endParaRPr lang="en-GB" sz="1100" b="0" dirty="0">
              <a:solidFill>
                <a:srgbClr val="D4D4D4"/>
              </a:solidFill>
              <a:effectLst/>
              <a:latin typeface="Menlo" panose="020B0609030804020204" pitchFamily="49" charset="0"/>
            </a:endParaRPr>
          </a:p>
          <a:p>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JSON</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stringify</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text</a:t>
            </a:r>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response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tweetElement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a:t>
            </a:r>
            <a:r>
              <a:rPr lang="en-GB" sz="1100" b="0" dirty="0">
                <a:solidFill>
                  <a:srgbClr val="569CD6"/>
                </a:solidFill>
                <a:effectLst/>
                <a:latin typeface="Menlo" panose="020B0609030804020204" pitchFamily="49" charset="0"/>
              </a:rPr>
              <a:t>${</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textContent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text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'.edit'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style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display</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'block'</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'.save'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style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display</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'none'</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catch</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p:txBody>
      </p:sp>
      <p:sp>
        <p:nvSpPr>
          <p:cNvPr id="7" name="Rectangle 6">
            <a:extLst>
              <a:ext uri="{FF2B5EF4-FFF2-40B4-BE49-F238E27FC236}">
                <a16:creationId xmlns:a16="http://schemas.microsoft.com/office/drawing/2014/main" id="{8031313E-F337-4E20-E891-9F16A2C3D39A}"/>
              </a:ext>
            </a:extLst>
          </p:cNvPr>
          <p:cNvSpPr/>
          <p:nvPr/>
        </p:nvSpPr>
        <p:spPr>
          <a:xfrm>
            <a:off x="0" y="4295466"/>
            <a:ext cx="6096000" cy="156336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err="1"/>
              <a:t>Main.js</a:t>
            </a:r>
            <a:r>
              <a:rPr lang="en-GB" sz="1400" dirty="0"/>
              <a:t> uses the </a:t>
            </a:r>
            <a:r>
              <a:rPr lang="en-GB" sz="1400" dirty="0" err="1"/>
              <a:t>json</a:t>
            </a:r>
            <a:r>
              <a:rPr lang="en-GB" sz="1400" dirty="0"/>
              <a:t> endpoints  to create update and delete single tweets and list them all (read).</a:t>
            </a:r>
            <a:endParaRPr lang="en-DK" sz="1400" dirty="0" err="1"/>
          </a:p>
        </p:txBody>
      </p:sp>
    </p:spTree>
    <p:extLst>
      <p:ext uri="{BB962C8B-B14F-4D97-AF65-F5344CB8AC3E}">
        <p14:creationId xmlns:p14="http://schemas.microsoft.com/office/powerpoint/2010/main" val="4246890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90066"/>
          </a:xfrm>
        </p:spPr>
        <p:txBody>
          <a:bodyPr/>
          <a:lstStyle/>
          <a:p>
            <a:r>
              <a:rPr lang="da-DK" dirty="0"/>
              <a:t>Using JS to </a:t>
            </a:r>
            <a:r>
              <a:rPr lang="da-DK" dirty="0" err="1"/>
              <a:t>call</a:t>
            </a:r>
            <a:r>
              <a:rPr lang="da-DK" dirty="0"/>
              <a:t> server</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49</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81930"/>
            <a:ext cx="5757329" cy="1446550"/>
          </a:xfrm>
          <a:prstGeom prst="rect">
            <a:avLst/>
          </a:prstGeom>
          <a:noFill/>
        </p:spPr>
        <p:txBody>
          <a:bodyPr wrap="square">
            <a:spAutoFit/>
          </a:bodyPr>
          <a:lstStyle/>
          <a:p>
            <a:r>
              <a:rPr lang="en-GB" sz="1100" b="0" dirty="0">
                <a:solidFill>
                  <a:srgbClr val="569CD6"/>
                </a:solidFill>
                <a:effectLst/>
                <a:latin typeface="Menlo" panose="020B0609030804020204" pitchFamily="49" charset="0"/>
              </a:rPr>
              <a:t>function</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deleteTweet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fetch</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a:t>
            </a:r>
            <a:r>
              <a:rPr lang="en-GB" sz="1100" b="0" dirty="0">
                <a:solidFill>
                  <a:srgbClr val="569CD6"/>
                </a:solidFill>
                <a:effectLst/>
                <a:latin typeface="Menlo" panose="020B0609030804020204" pitchFamily="49" charset="0"/>
              </a:rPr>
              <a:t>${</a:t>
            </a:r>
            <a:r>
              <a:rPr lang="en-GB" sz="1100" b="0" dirty="0">
                <a:solidFill>
                  <a:srgbClr val="9CDCFE"/>
                </a:solidFill>
                <a:effectLst/>
                <a:latin typeface="Menlo" panose="020B0609030804020204" pitchFamily="49" charset="0"/>
              </a:rPr>
              <a:t>id</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method:</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'DELETE'</a:t>
            </a:r>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tweetElement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a:t>
            </a:r>
            <a:r>
              <a:rPr lang="en-GB" sz="1100" b="0" dirty="0">
                <a:solidFill>
                  <a:srgbClr val="569CD6"/>
                </a:solidFill>
                <a:effectLst/>
                <a:latin typeface="Menlo" panose="020B0609030804020204" pitchFamily="49" charset="0"/>
              </a:rPr>
              <a:t>${</a:t>
            </a:r>
            <a:r>
              <a:rPr lang="en-GB" sz="1100" b="0" dirty="0">
                <a:solidFill>
                  <a:srgbClr val="9CDCFE"/>
                </a:solidFill>
                <a:effectLst/>
                <a:latin typeface="Menlo" panose="020B0609030804020204" pitchFamily="49" charset="0"/>
              </a:rPr>
              <a:t>id</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remove</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catch</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p:txBody>
      </p:sp>
      <p:sp>
        <p:nvSpPr>
          <p:cNvPr id="3" name="Rectangle 2">
            <a:extLst>
              <a:ext uri="{FF2B5EF4-FFF2-40B4-BE49-F238E27FC236}">
                <a16:creationId xmlns:a16="http://schemas.microsoft.com/office/drawing/2014/main" id="{FF93DB92-6933-578C-10B2-3C3CC4C6413E}"/>
              </a:ext>
            </a:extLst>
          </p:cNvPr>
          <p:cNvSpPr/>
          <p:nvPr/>
        </p:nvSpPr>
        <p:spPr>
          <a:xfrm>
            <a:off x="0" y="4295466"/>
            <a:ext cx="6096000" cy="156336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err="1"/>
              <a:t>Main.js</a:t>
            </a:r>
            <a:r>
              <a:rPr lang="en-GB" sz="1400" dirty="0"/>
              <a:t> uses the </a:t>
            </a:r>
            <a:r>
              <a:rPr lang="en-GB" sz="1400" dirty="0" err="1"/>
              <a:t>json</a:t>
            </a:r>
            <a:r>
              <a:rPr lang="en-GB" sz="1400" dirty="0"/>
              <a:t> endpoints  to create update and delete single tweets and list them all (read).</a:t>
            </a:r>
            <a:endParaRPr lang="en-DK" sz="1400" dirty="0" err="1"/>
          </a:p>
        </p:txBody>
      </p:sp>
    </p:spTree>
    <p:extLst>
      <p:ext uri="{BB962C8B-B14F-4D97-AF65-F5344CB8AC3E}">
        <p14:creationId xmlns:p14="http://schemas.microsoft.com/office/powerpoint/2010/main" val="68849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01040"/>
          </a:xfrm>
        </p:spPr>
        <p:txBody>
          <a:bodyPr/>
          <a:lstStyle/>
          <a:p>
            <a:r>
              <a:rPr lang="da-DK" dirty="0" err="1"/>
              <a:t>What</a:t>
            </a:r>
            <a:r>
              <a:rPr lang="da-DK" dirty="0"/>
              <a:t> is </a:t>
            </a:r>
            <a:r>
              <a:rPr lang="da-DK" dirty="0" err="1"/>
              <a:t>Node.js</a:t>
            </a:r>
            <a:r>
              <a:rPr lang="da-DK" dirty="0"/>
              <a:t> and </a:t>
            </a:r>
            <a:r>
              <a:rPr lang="da-DK" dirty="0" err="1"/>
              <a:t>why</a:t>
            </a:r>
            <a:r>
              <a:rPr lang="da-DK" dirty="0"/>
              <a:t> is it </a:t>
            </a:r>
            <a:r>
              <a:rPr lang="da-DK" dirty="0" err="1"/>
              <a:t>useful</a:t>
            </a:r>
            <a:r>
              <a:rPr lang="da-DK" dirty="0"/>
              <a:t>?</a:t>
            </a:r>
            <a:br>
              <a:rPr lang="da-DK" dirty="0"/>
            </a:b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7" y="2343680"/>
            <a:ext cx="5206876" cy="1466320"/>
          </a:xfrm>
        </p:spPr>
        <p:txBody>
          <a:bodyPr>
            <a:normAutofit/>
          </a:bodyPr>
          <a:lstStyle/>
          <a:p>
            <a:pPr marL="0" indent="0">
              <a:buNone/>
            </a:pPr>
            <a:r>
              <a:rPr lang="en-GB" b="0" i="0" dirty="0">
                <a:solidFill>
                  <a:srgbClr val="374151"/>
                </a:solidFill>
                <a:effectLst/>
              </a:rPr>
              <a:t>Node.js is a JavaScript runtime built on the V8 engine from Google Chrome. It's designed to be fast, scalable, and lightweight, making it an excellent choice for building real-time applications and APIs. Here are some of the key features and benefits of using Node.js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a:t>
            </a:fld>
            <a:endParaRPr lang="en-GB" dirty="0"/>
          </a:p>
        </p:txBody>
      </p:sp>
      <p:sp>
        <p:nvSpPr>
          <p:cNvPr id="5" name="Pladsholder til indhold 2">
            <a:extLst>
              <a:ext uri="{FF2B5EF4-FFF2-40B4-BE49-F238E27FC236}">
                <a16:creationId xmlns:a16="http://schemas.microsoft.com/office/drawing/2014/main" id="{1458906E-9A13-1177-409A-C6F65F1D9D2A}"/>
              </a:ext>
            </a:extLst>
          </p:cNvPr>
          <p:cNvSpPr txBox="1">
            <a:spLocks/>
          </p:cNvSpPr>
          <p:nvPr/>
        </p:nvSpPr>
        <p:spPr>
          <a:xfrm>
            <a:off x="6096000" y="1751806"/>
            <a:ext cx="5503504" cy="4775993"/>
          </a:xfrm>
          <a:prstGeom prst="rect">
            <a:avLst/>
          </a:prstGeom>
        </p:spPr>
        <p:txBody>
          <a:bodyPr vert="horz" lIns="0" tIns="0" rIns="0" bIns="0" rtlCol="0">
            <a:normAutofit fontScale="925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Node.js is lightweight and efficient, allowing it to handle a high volume of connections with low overhead.</a:t>
            </a:r>
          </a:p>
          <a:p>
            <a:pPr>
              <a:buFont typeface="Arial" panose="020B0604020202020204" pitchFamily="34" charset="0"/>
              <a:buChar char="•"/>
            </a:pPr>
            <a:r>
              <a:rPr lang="en-GB" dirty="0">
                <a:solidFill>
                  <a:srgbClr val="374151"/>
                </a:solidFill>
              </a:rPr>
              <a:t>It uses a non-blocking, event-driven architecture that allows for asynchronous I/O, which can improve performance and scalability.</a:t>
            </a:r>
          </a:p>
          <a:p>
            <a:pPr>
              <a:buFont typeface="Arial" panose="020B0604020202020204" pitchFamily="34" charset="0"/>
              <a:buChar char="•"/>
            </a:pPr>
            <a:r>
              <a:rPr lang="en-GB" dirty="0">
                <a:solidFill>
                  <a:srgbClr val="374151"/>
                </a:solidFill>
              </a:rPr>
              <a:t>It has a large and active community of developers and users, which means there are many resources and libraries available to help you build and maintain your Node.js applications.</a:t>
            </a:r>
          </a:p>
          <a:p>
            <a:pPr>
              <a:buFont typeface="Arial" panose="020B0604020202020204" pitchFamily="34" charset="0"/>
              <a:buChar char="•"/>
            </a:pPr>
            <a:r>
              <a:rPr lang="en-GB" dirty="0">
                <a:solidFill>
                  <a:srgbClr val="374151"/>
                </a:solidFill>
              </a:rPr>
              <a:t>It's easy to get started with Node.js, as it uses JavaScript, a language that many developers are already familiar with.</a:t>
            </a:r>
          </a:p>
          <a:p>
            <a:pPr>
              <a:buFont typeface="Arial" panose="020B0604020202020204" pitchFamily="34" charset="0"/>
              <a:buChar char="•"/>
            </a:pPr>
            <a:r>
              <a:rPr lang="en-GB" dirty="0">
                <a:solidFill>
                  <a:srgbClr val="374151"/>
                </a:solidFill>
              </a:rPr>
              <a:t>Node.js is platform-agnostic, meaning it can run on any operating system, including Windows, Mac, and Linux.</a:t>
            </a:r>
          </a:p>
          <a:p>
            <a:pPr>
              <a:buFont typeface="Arial" panose="020B0604020202020204" pitchFamily="34" charset="0"/>
              <a:buChar char="•"/>
            </a:pPr>
            <a:r>
              <a:rPr lang="en-GB" dirty="0">
                <a:solidFill>
                  <a:srgbClr val="374151"/>
                </a:solidFill>
              </a:rPr>
              <a:t>It's well-suited for building real-time applications, such as chat applications, multiplayer games, and collaborative editing tools.</a:t>
            </a:r>
          </a:p>
          <a:p>
            <a:pPr>
              <a:buFont typeface="Arial" panose="020B0604020202020204" pitchFamily="34" charset="0"/>
              <a:buChar char="•"/>
            </a:pPr>
            <a:r>
              <a:rPr lang="en-GB" dirty="0">
                <a:solidFill>
                  <a:srgbClr val="374151"/>
                </a:solidFill>
              </a:rPr>
              <a:t>Node.js is often used in conjunction with other technologies, such as the Express framework for building web applications or the </a:t>
            </a:r>
            <a:r>
              <a:rPr lang="en-GB" dirty="0" err="1">
                <a:solidFill>
                  <a:srgbClr val="374151"/>
                </a:solidFill>
              </a:rPr>
              <a:t>Socket.IO</a:t>
            </a:r>
            <a:r>
              <a:rPr lang="en-GB" dirty="0">
                <a:solidFill>
                  <a:srgbClr val="374151"/>
                </a:solidFill>
              </a:rPr>
              <a:t> library for real-time communication.</a:t>
            </a:r>
            <a:endParaRPr lang="da-DK" dirty="0"/>
          </a:p>
        </p:txBody>
      </p:sp>
    </p:spTree>
    <p:extLst>
      <p:ext uri="{BB962C8B-B14F-4D97-AF65-F5344CB8AC3E}">
        <p14:creationId xmlns:p14="http://schemas.microsoft.com/office/powerpoint/2010/main" val="2768430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790066"/>
          </a:xfrm>
        </p:spPr>
        <p:txBody>
          <a:bodyPr/>
          <a:lstStyle/>
          <a:p>
            <a:r>
              <a:rPr lang="da-DK" dirty="0"/>
              <a:t>Using JS to </a:t>
            </a:r>
            <a:r>
              <a:rPr lang="da-DK" dirty="0" err="1"/>
              <a:t>call</a:t>
            </a:r>
            <a:r>
              <a:rPr lang="da-DK" dirty="0"/>
              <a:t> server</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50</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81930"/>
            <a:ext cx="5757329" cy="7032694"/>
          </a:xfrm>
          <a:prstGeom prst="rect">
            <a:avLst/>
          </a:prstGeom>
          <a:noFill/>
        </p:spPr>
        <p:txBody>
          <a:bodyPr wrap="square">
            <a:spAutoFit/>
          </a:bodyPr>
          <a:lstStyle/>
          <a:p>
            <a:r>
              <a:rPr lang="en-GB" sz="1100" b="0" dirty="0">
                <a:solidFill>
                  <a:srgbClr val="569CD6"/>
                </a:solidFill>
                <a:effectLst/>
                <a:latin typeface="Menlo" panose="020B0609030804020204" pitchFamily="49" charset="0"/>
              </a:rPr>
              <a:t>function</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addTweetToList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tweetElement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createElement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'div'</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4FC1FF"/>
                </a:solidFill>
                <a:effectLst/>
                <a:latin typeface="Menlo" panose="020B0609030804020204" pitchFamily="49" charset="0"/>
              </a:rPr>
              <a:t>classList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add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`tweet-</a:t>
            </a:r>
            <a:r>
              <a:rPr lang="en-GB" sz="1100" b="0" dirty="0">
                <a:solidFill>
                  <a:srgbClr val="569CD6"/>
                </a:solidFill>
                <a:effectLst/>
                <a:latin typeface="Menlo" panose="020B0609030804020204" pitchFamily="49" charset="0"/>
              </a:rPr>
              <a:t>${</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innerHTML</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endParaRPr lang="en-GB" sz="1100" b="0" dirty="0">
              <a:solidFill>
                <a:srgbClr val="D4D4D4"/>
              </a:solidFill>
              <a:effectLst/>
              <a:latin typeface="Menlo" panose="020B0609030804020204" pitchFamily="49" charset="0"/>
            </a:endParaRPr>
          </a:p>
          <a:p>
            <a:r>
              <a:rPr lang="en-GB" sz="1100" b="0" dirty="0">
                <a:solidFill>
                  <a:srgbClr val="CE9178"/>
                </a:solidFill>
                <a:effectLst/>
                <a:latin typeface="Menlo" panose="020B0609030804020204" pitchFamily="49" charset="0"/>
              </a:rPr>
              <a:t>&lt;div class="tweet-text"&gt;</a:t>
            </a:r>
            <a:r>
              <a:rPr lang="en-GB" sz="1100" b="0" dirty="0">
                <a:solidFill>
                  <a:srgbClr val="569CD6"/>
                </a:solidFill>
                <a:effectLst/>
                <a:latin typeface="Menlo" panose="020B0609030804020204" pitchFamily="49" charset="0"/>
              </a:rPr>
              <a:t>${</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text</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&lt;/div&gt;</a:t>
            </a:r>
            <a:endParaRPr lang="en-GB" sz="1100" b="0" dirty="0">
              <a:solidFill>
                <a:srgbClr val="D4D4D4"/>
              </a:solidFill>
              <a:effectLst/>
              <a:latin typeface="Menlo" panose="020B0609030804020204" pitchFamily="49" charset="0"/>
            </a:endParaRPr>
          </a:p>
          <a:p>
            <a:r>
              <a:rPr lang="en-GB" sz="1100" b="0" dirty="0">
                <a:solidFill>
                  <a:srgbClr val="CE9178"/>
                </a:solidFill>
                <a:effectLst/>
                <a:latin typeface="Menlo" panose="020B0609030804020204" pitchFamily="49" charset="0"/>
              </a:rPr>
              <a:t>&lt;button class="edit"&gt;Edit&lt;/button&gt;</a:t>
            </a:r>
            <a:endParaRPr lang="en-GB" sz="1100" b="0" dirty="0">
              <a:solidFill>
                <a:srgbClr val="D4D4D4"/>
              </a:solidFill>
              <a:effectLst/>
              <a:latin typeface="Menlo" panose="020B0609030804020204" pitchFamily="49" charset="0"/>
            </a:endParaRPr>
          </a:p>
          <a:p>
            <a:r>
              <a:rPr lang="en-GB" sz="1100" b="0" dirty="0">
                <a:solidFill>
                  <a:srgbClr val="CE9178"/>
                </a:solidFill>
                <a:effectLst/>
                <a:latin typeface="Menlo" panose="020B0609030804020204" pitchFamily="49" charset="0"/>
              </a:rPr>
              <a:t>&lt;button class="save" style="display: none;"&gt;Save&lt;/button&gt;</a:t>
            </a:r>
            <a:endParaRPr lang="en-GB" sz="1100" b="0" dirty="0">
              <a:solidFill>
                <a:srgbClr val="D4D4D4"/>
              </a:solidFill>
              <a:effectLst/>
              <a:latin typeface="Menlo" panose="020B0609030804020204" pitchFamily="49" charset="0"/>
            </a:endParaRPr>
          </a:p>
          <a:p>
            <a:r>
              <a:rPr lang="en-GB" sz="1100" b="0" dirty="0">
                <a:solidFill>
                  <a:srgbClr val="CE9178"/>
                </a:solidFill>
                <a:effectLst/>
                <a:latin typeface="Menlo" panose="020B0609030804020204" pitchFamily="49" charset="0"/>
              </a:rPr>
              <a:t>&lt;button class="delete"&gt;Delete&lt;/button&gt;</a:t>
            </a:r>
            <a:endParaRPr lang="en-GB" sz="1100" b="0" dirty="0">
              <a:solidFill>
                <a:srgbClr val="D4D4D4"/>
              </a:solidFill>
              <a:effectLst/>
              <a:latin typeface="Menlo" panose="020B0609030804020204" pitchFamily="49" charset="0"/>
            </a:endParaRPr>
          </a:p>
          <a:p>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'.edit'</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addEventListener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'click'</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contentEditable</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true</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focus</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'.edit'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style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display</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'none'</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'.save'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style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display</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'block'</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'.save'</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addEventListener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'click'</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text</a:t>
            </a:r>
            <a:r>
              <a:rPr lang="en-GB" sz="1100" b="0" dirty="0">
                <a:solidFill>
                  <a:srgbClr val="D4D4D4"/>
                </a:solidFill>
                <a:effectLst/>
                <a:latin typeface="Menlo" panose="020B0609030804020204" pitchFamily="49" charset="0"/>
              </a:rPr>
              <a:t> = </a:t>
            </a:r>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textContent</a:t>
            </a:r>
            <a:r>
              <a:rPr lang="en-GB" sz="1100" b="0" dirty="0">
                <a:solidFill>
                  <a:srgbClr val="D4D4D4"/>
                </a:solidFill>
                <a:effectLst/>
                <a:latin typeface="Menlo" panose="020B0609030804020204" pitchFamily="49" charset="0"/>
              </a:rPr>
              <a:t>;</a:t>
            </a:r>
          </a:p>
          <a:p>
            <a:r>
              <a:rPr lang="en-GB" sz="1100" b="0" dirty="0" err="1">
                <a:solidFill>
                  <a:srgbClr val="DCDCAA"/>
                </a:solidFill>
                <a:effectLst/>
                <a:latin typeface="Menlo" panose="020B0609030804020204" pitchFamily="49" charset="0"/>
              </a:rPr>
              <a:t>updateTweet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text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querySelector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'.delete'</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addEventListener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'click'</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err="1">
                <a:solidFill>
                  <a:srgbClr val="DCDCAA"/>
                </a:solidFill>
                <a:effectLst/>
                <a:latin typeface="Menlo" panose="020B0609030804020204" pitchFamily="49" charset="0"/>
              </a:rPr>
              <a:t>deleteTweet</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tweetList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appendChild</a:t>
            </a:r>
            <a:r>
              <a:rPr lang="en-GB" sz="1100" b="0" dirty="0">
                <a:solidFill>
                  <a:srgbClr val="D4D4D4"/>
                </a:solidFill>
                <a:effectLst/>
                <a:latin typeface="Menlo" panose="020B0609030804020204" pitchFamily="49" charset="0"/>
              </a:rPr>
              <a:t>(</a:t>
            </a:r>
            <a:r>
              <a:rPr lang="en-GB" sz="1100" b="0" dirty="0" err="1">
                <a:solidFill>
                  <a:srgbClr val="4FC1FF"/>
                </a:solidFill>
                <a:effectLst/>
                <a:latin typeface="Menlo" panose="020B0609030804020204" pitchFamily="49" charset="0"/>
              </a:rPr>
              <a:t>tweetElement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DCDCAA"/>
                </a:solidFill>
                <a:effectLst/>
                <a:latin typeface="Menlo" panose="020B0609030804020204" pitchFamily="49" charset="0"/>
              </a:rPr>
              <a:t>fetch</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'/tweets'</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response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json</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then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tweets</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for</a:t>
            </a:r>
            <a:r>
              <a:rPr lang="en-GB" sz="1100" b="0" dirty="0">
                <a:solidFill>
                  <a:srgbClr val="D4D4D4"/>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of</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tweets</a:t>
            </a:r>
            <a:r>
              <a:rPr lang="en-GB" sz="1100" b="0" dirty="0">
                <a:solidFill>
                  <a:srgbClr val="D4D4D4"/>
                </a:solidFill>
                <a:effectLst/>
                <a:latin typeface="Menlo" panose="020B0609030804020204" pitchFamily="49" charset="0"/>
              </a:rPr>
              <a:t>) {</a:t>
            </a:r>
          </a:p>
          <a:p>
            <a:r>
              <a:rPr lang="en-GB" sz="1100" b="0" dirty="0" err="1">
                <a:solidFill>
                  <a:srgbClr val="DCDCAA"/>
                </a:solidFill>
                <a:effectLst/>
                <a:latin typeface="Menlo" panose="020B0609030804020204" pitchFamily="49" charset="0"/>
              </a:rPr>
              <a:t>addTweetToList</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tweet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catch</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4FC1FF"/>
                </a:solidFill>
                <a:effectLst/>
                <a:latin typeface="Menlo" panose="020B0609030804020204" pitchFamily="49" charset="0"/>
              </a:rPr>
              <a:t>createButton</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addEventListener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'click'</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createTweet</a:t>
            </a:r>
            <a:r>
              <a:rPr lang="en-GB" sz="1100" b="0" dirty="0">
                <a:solidFill>
                  <a:srgbClr val="D4D4D4"/>
                </a:solidFill>
                <a:effectLst/>
                <a:latin typeface="Menlo" panose="020B0609030804020204" pitchFamily="49" charset="0"/>
              </a:rPr>
              <a:t>);</a:t>
            </a:r>
          </a:p>
        </p:txBody>
      </p:sp>
      <p:sp>
        <p:nvSpPr>
          <p:cNvPr id="3" name="Rectangle 2">
            <a:extLst>
              <a:ext uri="{FF2B5EF4-FFF2-40B4-BE49-F238E27FC236}">
                <a16:creationId xmlns:a16="http://schemas.microsoft.com/office/drawing/2014/main" id="{6813CC10-0311-0563-0147-B11F6247976F}"/>
              </a:ext>
            </a:extLst>
          </p:cNvPr>
          <p:cNvSpPr/>
          <p:nvPr/>
        </p:nvSpPr>
        <p:spPr>
          <a:xfrm>
            <a:off x="0" y="4295466"/>
            <a:ext cx="6096000" cy="156336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err="1"/>
              <a:t>Main.js</a:t>
            </a:r>
            <a:r>
              <a:rPr lang="en-GB" sz="1400" dirty="0"/>
              <a:t> uses the </a:t>
            </a:r>
            <a:r>
              <a:rPr lang="en-GB" sz="1400" dirty="0" err="1"/>
              <a:t>json</a:t>
            </a:r>
            <a:r>
              <a:rPr lang="en-GB" sz="1400" dirty="0"/>
              <a:t> endpoints  to create update and delete single tweets and list them all (read).</a:t>
            </a:r>
            <a:endParaRPr lang="en-DK" sz="1400" dirty="0" err="1"/>
          </a:p>
        </p:txBody>
      </p:sp>
    </p:spTree>
    <p:extLst>
      <p:ext uri="{BB962C8B-B14F-4D97-AF65-F5344CB8AC3E}">
        <p14:creationId xmlns:p14="http://schemas.microsoft.com/office/powerpoint/2010/main" val="1964041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XSS: </a:t>
            </a:r>
            <a:r>
              <a:rPr lang="da-DK" dirty="0" err="1"/>
              <a:t>Sanitize</a:t>
            </a:r>
            <a:r>
              <a:rPr lang="da-DK" dirty="0"/>
              <a:t> User Input</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51</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989901"/>
            <a:ext cx="5757329" cy="2677656"/>
          </a:xfrm>
          <a:prstGeom prst="rect">
            <a:avLst/>
          </a:prstGeom>
          <a:noFill/>
        </p:spPr>
        <p:txBody>
          <a:bodyPr wrap="square">
            <a:spAutoFit/>
          </a:bodyPr>
          <a:lstStyle/>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createDOMPurify</a:t>
            </a:r>
            <a:r>
              <a:rPr lang="en-GB" sz="1400" b="0" dirty="0">
                <a:solidFill>
                  <a:srgbClr val="D4D4D4"/>
                </a:solidFill>
                <a:effectLst/>
                <a:latin typeface="Menlo" panose="020B0609030804020204" pitchFamily="49" charset="0"/>
              </a:rPr>
              <a:t>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dompurify</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 </a:t>
            </a:r>
            <a:r>
              <a:rPr lang="en-GB" sz="1400" b="0" dirty="0">
                <a:solidFill>
                  <a:srgbClr val="4FC1FF"/>
                </a:solidFill>
                <a:effectLst/>
                <a:latin typeface="Menlo" panose="020B0609030804020204" pitchFamily="49" charset="0"/>
              </a:rPr>
              <a:t>JSDOM</a:t>
            </a:r>
            <a:r>
              <a:rPr lang="en-GB" sz="1400" b="0" dirty="0">
                <a:solidFill>
                  <a:srgbClr val="D4D4D4"/>
                </a:solidFill>
                <a:effectLst/>
                <a:latin typeface="Menlo" panose="020B0609030804020204" pitchFamily="49" charset="0"/>
              </a:rPr>
              <a:t> } = </a:t>
            </a:r>
            <a:r>
              <a:rPr lang="en-GB" sz="1400" b="0" dirty="0">
                <a:solidFill>
                  <a:srgbClr val="DCDCAA"/>
                </a:solidFill>
                <a:effectLst/>
                <a:latin typeface="Menlo" panose="020B0609030804020204" pitchFamily="49" charset="0"/>
              </a:rPr>
              <a:t>require</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err="1">
                <a:solidFill>
                  <a:srgbClr val="CE9178"/>
                </a:solidFill>
                <a:effectLst/>
                <a:latin typeface="Menlo" panose="020B0609030804020204" pitchFamily="49" charset="0"/>
              </a:rPr>
              <a:t>jsdom</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Create a </a:t>
            </a:r>
            <a:r>
              <a:rPr lang="en-GB" sz="1400" b="0" dirty="0" err="1">
                <a:solidFill>
                  <a:srgbClr val="6A9955"/>
                </a:solidFill>
                <a:effectLst/>
                <a:latin typeface="Menlo" panose="020B0609030804020204" pitchFamily="49" charset="0"/>
              </a:rPr>
              <a:t>DOMPurify</a:t>
            </a:r>
            <a:r>
              <a:rPr lang="en-GB" sz="1400" b="0" dirty="0">
                <a:solidFill>
                  <a:srgbClr val="6A9955"/>
                </a:solidFill>
                <a:effectLst/>
                <a:latin typeface="Menlo" panose="020B0609030804020204" pitchFamily="49" charset="0"/>
              </a:rPr>
              <a:t> instance</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a:solidFill>
                  <a:srgbClr val="4FC1FF"/>
                </a:solidFill>
                <a:effectLst/>
                <a:latin typeface="Menlo" panose="020B0609030804020204" pitchFamily="49" charset="0"/>
              </a:rPr>
              <a:t>window</a:t>
            </a:r>
            <a:r>
              <a:rPr lang="en-GB" sz="1400" b="0" dirty="0">
                <a:solidFill>
                  <a:srgbClr val="D4D4D4"/>
                </a:solidFill>
                <a:effectLst/>
                <a:latin typeface="Menlo" panose="020B0609030804020204" pitchFamily="49" charset="0"/>
              </a:rPr>
              <a:t> = </a:t>
            </a:r>
            <a:r>
              <a:rPr lang="en-GB" sz="1400" b="0" dirty="0">
                <a:solidFill>
                  <a:srgbClr val="569CD6"/>
                </a:solidFill>
                <a:effectLst/>
                <a:latin typeface="Menlo" panose="020B0609030804020204" pitchFamily="49" charset="0"/>
              </a:rPr>
              <a:t>new</a:t>
            </a:r>
            <a:r>
              <a:rPr lang="en-GB" sz="1400" b="0" dirty="0">
                <a:solidFill>
                  <a:srgbClr val="D4D4D4"/>
                </a:solidFill>
                <a:effectLst/>
                <a:latin typeface="Menlo" panose="020B0609030804020204" pitchFamily="49" charset="0"/>
              </a:rPr>
              <a:t> </a:t>
            </a:r>
            <a:r>
              <a:rPr lang="en-GB" sz="1400" b="0" dirty="0">
                <a:solidFill>
                  <a:srgbClr val="DCDCAA"/>
                </a:solidFill>
                <a:effectLst/>
                <a:latin typeface="Menlo" panose="020B0609030804020204" pitchFamily="49" charset="0"/>
              </a:rPr>
              <a:t>JSDOM</a:t>
            </a:r>
            <a:r>
              <a:rPr lang="en-GB" sz="1400" b="0" dirty="0">
                <a:solidFill>
                  <a:srgbClr val="D4D4D4"/>
                </a:solidFill>
                <a:effectLst/>
                <a:latin typeface="Menlo" panose="020B0609030804020204" pitchFamily="49" charset="0"/>
              </a:rPr>
              <a:t>(</a:t>
            </a:r>
            <a:r>
              <a:rPr lang="en-GB" sz="1400" b="0" dirty="0">
                <a:solidFill>
                  <a:srgbClr val="CE9178"/>
                </a:solidFill>
                <a:effectLst/>
                <a:latin typeface="Menlo" panose="020B0609030804020204" pitchFamily="49" charset="0"/>
              </a:rPr>
              <a:t>''</a:t>
            </a:r>
            <a:r>
              <a:rPr lang="en-GB" sz="1400" b="0" dirty="0">
                <a:solidFill>
                  <a:srgbClr val="D4D4D4"/>
                </a:solidFill>
                <a:effectLst/>
                <a:latin typeface="Menlo" panose="020B0609030804020204" pitchFamily="49" charset="0"/>
              </a:rPr>
              <a:t>).</a:t>
            </a:r>
            <a:r>
              <a:rPr lang="en-GB" sz="1400" b="0" dirty="0">
                <a:solidFill>
                  <a:srgbClr val="9CDCFE"/>
                </a:solidFill>
                <a:effectLst/>
                <a:latin typeface="Menlo" panose="020B0609030804020204" pitchFamily="49" charset="0"/>
              </a:rPr>
              <a:t>window</a:t>
            </a:r>
            <a:r>
              <a:rPr lang="en-GB" sz="1400" b="0" dirty="0">
                <a:solidFill>
                  <a:srgbClr val="D4D4D4"/>
                </a:solidFill>
                <a:effectLst/>
                <a:latin typeface="Menlo" panose="020B0609030804020204" pitchFamily="49" charset="0"/>
              </a:rPr>
              <a:t>;</a:t>
            </a: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DOMPurify</a:t>
            </a:r>
            <a:r>
              <a:rPr lang="en-GB" sz="1400" b="0" dirty="0">
                <a:solidFill>
                  <a:srgbClr val="D4D4D4"/>
                </a:solidFill>
                <a:effectLst/>
                <a:latin typeface="Menlo" panose="020B0609030804020204" pitchFamily="49" charset="0"/>
              </a:rPr>
              <a:t> = </a:t>
            </a:r>
            <a:r>
              <a:rPr lang="en-GB" sz="1400" b="0" dirty="0" err="1">
                <a:solidFill>
                  <a:srgbClr val="DCDCAA"/>
                </a:solidFill>
                <a:effectLst/>
                <a:latin typeface="Menlo" panose="020B0609030804020204" pitchFamily="49" charset="0"/>
              </a:rPr>
              <a:t>createDOMPurify</a:t>
            </a:r>
            <a:r>
              <a:rPr lang="en-GB" sz="1400" b="0" dirty="0">
                <a:solidFill>
                  <a:srgbClr val="D4D4D4"/>
                </a:solidFill>
                <a:effectLst/>
                <a:latin typeface="Menlo" panose="020B0609030804020204" pitchFamily="49" charset="0"/>
              </a:rPr>
              <a:t>(</a:t>
            </a:r>
            <a:r>
              <a:rPr lang="en-GB" sz="1400" b="0" dirty="0">
                <a:solidFill>
                  <a:srgbClr val="4FC1FF"/>
                </a:solidFill>
                <a:effectLst/>
                <a:latin typeface="Menlo" panose="020B0609030804020204" pitchFamily="49" charset="0"/>
              </a:rPr>
              <a:t>window</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r>
              <a:rPr lang="en-GB" sz="1400" b="0" dirty="0">
                <a:solidFill>
                  <a:srgbClr val="6A9955"/>
                </a:solidFill>
                <a:effectLst/>
                <a:latin typeface="Menlo" panose="020B0609030804020204" pitchFamily="49" charset="0"/>
              </a:rPr>
              <a:t>// Sanitize a string</a:t>
            </a:r>
            <a:endParaRPr lang="en-GB" sz="1400" b="0" dirty="0">
              <a:solidFill>
                <a:srgbClr val="D4D4D4"/>
              </a:solidFill>
              <a:effectLst/>
              <a:latin typeface="Menlo" panose="020B0609030804020204" pitchFamily="49" charset="0"/>
            </a:endParaRPr>
          </a:p>
          <a:p>
            <a:r>
              <a:rPr lang="en-GB" sz="1400" b="0" dirty="0" err="1">
                <a:solidFill>
                  <a:srgbClr val="569CD6"/>
                </a:solidFill>
                <a:effectLst/>
                <a:latin typeface="Menlo" panose="020B0609030804020204" pitchFamily="49" charset="0"/>
              </a:rPr>
              <a:t>const</a:t>
            </a:r>
            <a:r>
              <a:rPr lang="en-GB" sz="1400" b="0" dirty="0">
                <a:solidFill>
                  <a:srgbClr val="D4D4D4"/>
                </a:solidFill>
                <a:effectLst/>
                <a:latin typeface="Menlo" panose="020B0609030804020204" pitchFamily="49" charset="0"/>
              </a:rPr>
              <a:t> </a:t>
            </a:r>
            <a:r>
              <a:rPr lang="en-GB" sz="1400" b="0" dirty="0" err="1">
                <a:solidFill>
                  <a:srgbClr val="4FC1FF"/>
                </a:solidFill>
                <a:effectLst/>
                <a:latin typeface="Menlo" panose="020B0609030804020204" pitchFamily="49" charset="0"/>
              </a:rPr>
              <a:t>sanitizedInput</a:t>
            </a:r>
            <a:r>
              <a:rPr lang="en-GB" sz="1400" b="0" dirty="0">
                <a:solidFill>
                  <a:srgbClr val="D4D4D4"/>
                </a:solidFill>
                <a:effectLst/>
                <a:latin typeface="Menlo" panose="020B0609030804020204" pitchFamily="49" charset="0"/>
              </a:rPr>
              <a:t> = </a:t>
            </a:r>
            <a:r>
              <a:rPr lang="en-GB" sz="1400" b="0" dirty="0" err="1">
                <a:solidFill>
                  <a:srgbClr val="4FC1FF"/>
                </a:solidFill>
                <a:effectLst/>
                <a:latin typeface="Menlo" panose="020B0609030804020204" pitchFamily="49" charset="0"/>
              </a:rPr>
              <a:t>DOMPurify</a:t>
            </a:r>
            <a:r>
              <a:rPr lang="en-GB" sz="1400" b="0" dirty="0" err="1">
                <a:solidFill>
                  <a:srgbClr val="D4D4D4"/>
                </a:solidFill>
                <a:effectLst/>
                <a:latin typeface="Menlo" panose="020B0609030804020204" pitchFamily="49" charset="0"/>
              </a:rPr>
              <a:t>.</a:t>
            </a:r>
            <a:r>
              <a:rPr lang="en-GB" sz="1400" b="0" dirty="0" err="1">
                <a:solidFill>
                  <a:srgbClr val="DCDCAA"/>
                </a:solidFill>
                <a:effectLst/>
                <a:latin typeface="Menlo" panose="020B0609030804020204" pitchFamily="49" charset="0"/>
              </a:rPr>
              <a:t>sanitize</a:t>
            </a:r>
            <a:r>
              <a:rPr lang="en-GB" sz="1400" b="0" dirty="0">
                <a:solidFill>
                  <a:srgbClr val="D4D4D4"/>
                </a:solidFill>
                <a:effectLst/>
                <a:latin typeface="Menlo" panose="020B0609030804020204" pitchFamily="49" charset="0"/>
              </a:rPr>
              <a:t>(</a:t>
            </a:r>
            <a:r>
              <a:rPr lang="en-GB" sz="1400" b="0" dirty="0" err="1">
                <a:solidFill>
                  <a:srgbClr val="9CDCFE"/>
                </a:solidFill>
                <a:effectLst/>
                <a:latin typeface="Menlo" panose="020B0609030804020204" pitchFamily="49" charset="0"/>
              </a:rPr>
              <a:t>dirtyInput</a:t>
            </a:r>
            <a:r>
              <a:rPr lang="en-GB" sz="1400" b="0" dirty="0">
                <a:solidFill>
                  <a:srgbClr val="D4D4D4"/>
                </a:solidFill>
                <a:effectLst/>
                <a:latin typeface="Menlo" panose="020B0609030804020204" pitchFamily="49" charset="0"/>
              </a:rPr>
              <a:t>);</a:t>
            </a:r>
          </a:p>
          <a:p>
            <a:br>
              <a:rPr lang="en-GB" sz="1400" b="0" dirty="0">
                <a:solidFill>
                  <a:srgbClr val="D4D4D4"/>
                </a:solidFill>
                <a:effectLst/>
                <a:latin typeface="Menlo" panose="020B0609030804020204" pitchFamily="49" charset="0"/>
              </a:rPr>
            </a:br>
            <a:endParaRPr lang="en-GB" sz="14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608730"/>
            <a:ext cx="5342637" cy="790066"/>
          </a:xfrm>
        </p:spPr>
        <p:txBody>
          <a:bodyPr>
            <a:normAutofit/>
          </a:bodyPr>
          <a:lstStyle/>
          <a:p>
            <a:pPr marL="0" indent="0" algn="l">
              <a:buNone/>
            </a:pPr>
            <a:r>
              <a:rPr lang="en-GB" b="0" i="0" dirty="0">
                <a:solidFill>
                  <a:srgbClr val="374151"/>
                </a:solidFill>
                <a:effectLst/>
              </a:rPr>
              <a:t>protect your Node.js application from cross-site scripting attacks by sanitizing user input.</a:t>
            </a:r>
          </a:p>
        </p:txBody>
      </p:sp>
      <p:sp>
        <p:nvSpPr>
          <p:cNvPr id="7" name="Rectangle 6">
            <a:extLst>
              <a:ext uri="{FF2B5EF4-FFF2-40B4-BE49-F238E27FC236}">
                <a16:creationId xmlns:a16="http://schemas.microsoft.com/office/drawing/2014/main" id="{8031313E-F337-4E20-E891-9F16A2C3D39A}"/>
              </a:ext>
            </a:extLst>
          </p:cNvPr>
          <p:cNvSpPr/>
          <p:nvPr/>
        </p:nvSpPr>
        <p:spPr>
          <a:xfrm>
            <a:off x="6096000" y="3562184"/>
            <a:ext cx="6096000" cy="275910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Sanitizing user input is an important step to prevent cross-site scripting attacks that can inject malicious code into your application. </a:t>
            </a:r>
            <a:r>
              <a:rPr lang="en-GB" sz="1400" dirty="0" err="1"/>
              <a:t>DOMPurify</a:t>
            </a:r>
            <a:r>
              <a:rPr lang="en-GB" sz="1400" dirty="0"/>
              <a:t> is a sanitization library that can be used in Node.js to prevent XSS attacks. The library can be installed via </a:t>
            </a:r>
            <a:r>
              <a:rPr lang="en-GB" sz="1400" dirty="0" err="1"/>
              <a:t>npm</a:t>
            </a:r>
            <a:r>
              <a:rPr lang="en-GB" sz="1400" dirty="0"/>
              <a:t> and can be used to sanitize HTML input on the server side. In the example code, we create a new window object using the JSDOM module and pass it to </a:t>
            </a:r>
            <a:r>
              <a:rPr lang="en-GB" sz="1400" dirty="0" err="1"/>
              <a:t>createDOMPurify</a:t>
            </a:r>
            <a:r>
              <a:rPr lang="en-GB" sz="1400" dirty="0"/>
              <a:t> to create an instance of </a:t>
            </a:r>
            <a:r>
              <a:rPr lang="en-GB" sz="1400" dirty="0" err="1"/>
              <a:t>DOMPurify</a:t>
            </a:r>
            <a:r>
              <a:rPr lang="en-GB" sz="1400" dirty="0"/>
              <a:t>. We then use </a:t>
            </a:r>
            <a:r>
              <a:rPr lang="en-GB" sz="1400" dirty="0" err="1"/>
              <a:t>DOMPurify.sanitize</a:t>
            </a:r>
            <a:r>
              <a:rPr lang="en-GB" sz="1400" dirty="0"/>
              <a:t> to sanitize the input and prevent any malicious code from being injected into our application.</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2266122"/>
            <a:ext cx="5342637" cy="2759102"/>
          </a:xfrm>
          <a:prstGeom prst="rect">
            <a:avLst/>
          </a:prstGeom>
        </p:spPr>
        <p:txBody>
          <a:bodyPr vert="horz" lIns="0" tIns="0" rIns="0" bIns="0" rtlCol="0">
            <a:normAutofit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Sanitizing user input is an essential step to secure your application</a:t>
            </a:r>
          </a:p>
          <a:p>
            <a:pPr>
              <a:buFont typeface="Arial" panose="020B0604020202020204" pitchFamily="34" charset="0"/>
              <a:buChar char="•"/>
            </a:pPr>
            <a:r>
              <a:rPr lang="en-GB" dirty="0">
                <a:solidFill>
                  <a:srgbClr val="374151"/>
                </a:solidFill>
              </a:rPr>
              <a:t>Cross-site scripting (XSS) attacks can inject malicious code into your application</a:t>
            </a:r>
          </a:p>
          <a:p>
            <a:pPr>
              <a:buFont typeface="Arial" panose="020B0604020202020204" pitchFamily="34" charset="0"/>
              <a:buChar char="•"/>
            </a:pPr>
            <a:r>
              <a:rPr lang="en-GB" dirty="0">
                <a:solidFill>
                  <a:srgbClr val="374151"/>
                </a:solidFill>
              </a:rPr>
              <a:t>Sanitization libraries like </a:t>
            </a:r>
            <a:r>
              <a:rPr lang="en-GB" dirty="0" err="1">
                <a:solidFill>
                  <a:srgbClr val="374151"/>
                </a:solidFill>
              </a:rPr>
              <a:t>DOMPurify</a:t>
            </a:r>
            <a:r>
              <a:rPr lang="en-GB" dirty="0">
                <a:solidFill>
                  <a:srgbClr val="374151"/>
                </a:solidFill>
              </a:rPr>
              <a:t> can help protect your application</a:t>
            </a:r>
          </a:p>
          <a:p>
            <a:pPr>
              <a:buFont typeface="Arial" panose="020B0604020202020204" pitchFamily="34" charset="0"/>
              <a:buChar char="•"/>
            </a:pPr>
            <a:r>
              <a:rPr lang="en-GB" dirty="0">
                <a:solidFill>
                  <a:srgbClr val="374151"/>
                </a:solidFill>
              </a:rPr>
              <a:t>Always sanitize user input on the server side, never rely on client-side sanitization</a:t>
            </a:r>
          </a:p>
          <a:p>
            <a:pPr>
              <a:buFont typeface="Arial" panose="020B0604020202020204" pitchFamily="34" charset="0"/>
              <a:buChar char="•"/>
            </a:pPr>
            <a:r>
              <a:rPr lang="en-GB" dirty="0">
                <a:solidFill>
                  <a:srgbClr val="374151"/>
                </a:solidFill>
              </a:rPr>
              <a:t>Use </a:t>
            </a:r>
            <a:r>
              <a:rPr lang="en-GB" dirty="0" err="1">
                <a:solidFill>
                  <a:srgbClr val="374151"/>
                </a:solidFill>
              </a:rPr>
              <a:t>DOMPurify</a:t>
            </a:r>
            <a:r>
              <a:rPr lang="en-GB" dirty="0">
                <a:solidFill>
                  <a:srgbClr val="374151"/>
                </a:solidFill>
              </a:rPr>
              <a:t> to sanitize HTML input to prevent XSS attacks</a:t>
            </a:r>
          </a:p>
          <a:p>
            <a:pPr>
              <a:buFont typeface="Arial" panose="020B0604020202020204" pitchFamily="34" charset="0"/>
              <a:buChar char="•"/>
            </a:pPr>
            <a:r>
              <a:rPr lang="en-GB" dirty="0" err="1">
                <a:solidFill>
                  <a:srgbClr val="374151"/>
                </a:solidFill>
              </a:rPr>
              <a:t>DOMPurify</a:t>
            </a:r>
            <a:r>
              <a:rPr lang="en-GB" dirty="0">
                <a:solidFill>
                  <a:srgbClr val="374151"/>
                </a:solidFill>
              </a:rPr>
              <a:t> can be installed via </a:t>
            </a:r>
            <a:r>
              <a:rPr lang="en-GB" dirty="0" err="1">
                <a:solidFill>
                  <a:srgbClr val="374151"/>
                </a:solidFill>
              </a:rPr>
              <a:t>npm</a:t>
            </a:r>
            <a:endParaRPr lang="en-GB" dirty="0">
              <a:solidFill>
                <a:srgbClr val="374151"/>
              </a:solidFill>
            </a:endParaRPr>
          </a:p>
        </p:txBody>
      </p:sp>
    </p:spTree>
    <p:extLst>
      <p:ext uri="{BB962C8B-B14F-4D97-AF65-F5344CB8AC3E}">
        <p14:creationId xmlns:p14="http://schemas.microsoft.com/office/powerpoint/2010/main" val="3392746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err="1"/>
              <a:t>Avoiding</a:t>
            </a:r>
            <a:r>
              <a:rPr lang="da-DK" dirty="0"/>
              <a:t> SQL </a:t>
            </a:r>
            <a:r>
              <a:rPr lang="da-DK" dirty="0" err="1"/>
              <a:t>Injection</a:t>
            </a:r>
            <a:r>
              <a:rPr lang="da-DK" dirty="0"/>
              <a:t> with Parameter Binding</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52</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989901"/>
            <a:ext cx="5757329" cy="3046988"/>
          </a:xfrm>
          <a:prstGeom prst="rect">
            <a:avLst/>
          </a:prstGeom>
          <a:noFill/>
        </p:spPr>
        <p:txBody>
          <a:bodyPr wrap="square">
            <a:spAutoFit/>
          </a:bodyPr>
          <a:lstStyle/>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tweet</a:t>
            </a:r>
            <a:r>
              <a:rPr lang="en-GB" sz="1200" b="0" dirty="0">
                <a:solidFill>
                  <a:srgbClr val="D4D4D4"/>
                </a:solidFill>
                <a:effectLst/>
                <a:latin typeface="Menlo" panose="020B0609030804020204" pitchFamily="49" charset="0"/>
              </a:rPr>
              <a:t> = { </a:t>
            </a:r>
          </a:p>
          <a:p>
            <a:r>
              <a:rPr lang="en-GB" sz="1200" dirty="0">
                <a:solidFill>
                  <a:srgbClr val="D4D4D4"/>
                </a:solidFill>
                <a:latin typeface="Menlo" panose="020B0609030804020204" pitchFamily="49" charset="0"/>
              </a:rPr>
              <a:t>  </a:t>
            </a:r>
            <a:r>
              <a:rPr lang="en-GB" sz="1200" b="0" dirty="0">
                <a:solidFill>
                  <a:srgbClr val="9CDCFE"/>
                </a:solidFill>
                <a:effectLst/>
                <a:latin typeface="Menlo" panose="020B0609030804020204" pitchFamily="49" charset="0"/>
              </a:rPr>
              <a:t>user:</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'John Doe’</a:t>
            </a:r>
            <a:r>
              <a:rPr lang="en-GB" sz="1200" b="0" dirty="0">
                <a:solidFill>
                  <a:srgbClr val="D4D4D4"/>
                </a:solidFill>
                <a:effectLst/>
                <a:latin typeface="Menlo" panose="020B0609030804020204" pitchFamily="49" charset="0"/>
              </a:rPr>
              <a:t>, </a:t>
            </a:r>
          </a:p>
          <a:p>
            <a:r>
              <a:rPr lang="en-GB" sz="1200" dirty="0">
                <a:solidFill>
                  <a:srgbClr val="D4D4D4"/>
                </a:solidFill>
                <a:latin typeface="Menlo" panose="020B0609030804020204" pitchFamily="49" charset="0"/>
              </a:rPr>
              <a:t>  </a:t>
            </a:r>
            <a:r>
              <a:rPr lang="en-GB" sz="1200" b="0" dirty="0">
                <a:solidFill>
                  <a:srgbClr val="9CDCFE"/>
                </a:solidFill>
                <a:effectLst/>
                <a:latin typeface="Menlo" panose="020B0609030804020204" pitchFamily="49" charset="0"/>
              </a:rPr>
              <a:t>content: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'This is a tweet with</a:t>
            </a:r>
          </a:p>
          <a:p>
            <a:r>
              <a:rPr lang="en-GB" sz="1200" dirty="0">
                <a:solidFill>
                  <a:srgbClr val="CE9178"/>
                </a:solidFill>
                <a:latin typeface="Menlo" panose="020B0609030804020204" pitchFamily="49" charset="0"/>
              </a:rPr>
              <a:t>  </a:t>
            </a:r>
            <a:r>
              <a:rPr lang="en-GB" sz="1200" b="0" dirty="0">
                <a:solidFill>
                  <a:srgbClr val="CE9178"/>
                </a:solidFill>
                <a:effectLst/>
                <a:latin typeface="Menlo" panose="020B0609030804020204" pitchFamily="49" charset="0"/>
              </a:rPr>
              <a:t>"special" characters!’</a:t>
            </a:r>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sql</a:t>
            </a:r>
            <a:r>
              <a:rPr lang="en-GB" sz="1200" b="0" dirty="0">
                <a:solidFill>
                  <a:srgbClr val="D4D4D4"/>
                </a:solidFill>
                <a:effectLst/>
                <a:latin typeface="Menlo" panose="020B0609030804020204" pitchFamily="49" charset="0"/>
              </a:rPr>
              <a:t> = </a:t>
            </a:r>
          </a:p>
          <a:p>
            <a:r>
              <a:rPr lang="en-GB" sz="1200" dirty="0">
                <a:solidFill>
                  <a:srgbClr val="D4D4D4"/>
                </a:solidFill>
                <a:latin typeface="Menlo" panose="020B0609030804020204" pitchFamily="49" charset="0"/>
              </a:rPr>
              <a:t>  </a:t>
            </a:r>
            <a:r>
              <a:rPr lang="en-GB" sz="1200" b="0" dirty="0">
                <a:solidFill>
                  <a:srgbClr val="CE9178"/>
                </a:solidFill>
                <a:effectLst/>
                <a:latin typeface="Menlo" panose="020B0609030804020204" pitchFamily="49" charset="0"/>
              </a:rPr>
              <a:t>'INSERT INTO tweets (user, content) VALUES (?, ?)'</a:t>
            </a:r>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values</a:t>
            </a:r>
            <a:r>
              <a:rPr lang="en-GB" sz="1200" b="0" dirty="0">
                <a:solidFill>
                  <a:srgbClr val="D4D4D4"/>
                </a:solidFill>
                <a:effectLst/>
                <a:latin typeface="Menlo" panose="020B0609030804020204" pitchFamily="49" charset="0"/>
              </a:rPr>
              <a:t> = [</a:t>
            </a:r>
            <a:r>
              <a:rPr lang="en-GB" sz="1200" b="0" dirty="0" err="1">
                <a:solidFill>
                  <a:srgbClr val="4FC1FF"/>
                </a:solidFill>
                <a:effectLst/>
                <a:latin typeface="Menlo" panose="020B0609030804020204" pitchFamily="49" charset="0"/>
              </a:rPr>
              <a:t>tweet</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user</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tweet</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content</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a:solidFill>
                  <a:srgbClr val="6A9955"/>
                </a:solidFill>
                <a:effectLst/>
                <a:latin typeface="Menlo" panose="020B0609030804020204" pitchFamily="49" charset="0"/>
              </a:rPr>
              <a:t>//Execute query with the values bound to prepared parameters</a:t>
            </a:r>
            <a:endParaRPr lang="en-GB" sz="1200" b="0" dirty="0">
              <a:solidFill>
                <a:srgbClr val="D4D4D4"/>
              </a:solidFill>
              <a:effectLst/>
              <a:latin typeface="Menlo" panose="020B0609030804020204" pitchFamily="49" charset="0"/>
            </a:endParaRPr>
          </a:p>
          <a:p>
            <a:r>
              <a:rPr lang="en-GB" sz="1200" b="0" dirty="0" err="1">
                <a:solidFill>
                  <a:srgbClr val="9CDCFE"/>
                </a:solidFill>
                <a:effectLst/>
                <a:latin typeface="Menlo" panose="020B0609030804020204" pitchFamily="49" charset="0"/>
              </a:rPr>
              <a:t>db</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query</a:t>
            </a:r>
            <a:r>
              <a:rPr lang="en-GB" sz="1200" b="0" dirty="0">
                <a:solidFill>
                  <a:srgbClr val="D4D4D4"/>
                </a:solidFill>
                <a:effectLst/>
                <a:latin typeface="Menlo" panose="020B0609030804020204" pitchFamily="49" charset="0"/>
              </a:rPr>
              <a:t>(</a:t>
            </a:r>
            <a:r>
              <a:rPr lang="en-GB" sz="1200" b="0" dirty="0" err="1">
                <a:solidFill>
                  <a:srgbClr val="4FC1FF"/>
                </a:solidFill>
                <a:effectLst/>
                <a:latin typeface="Menlo" panose="020B0609030804020204" pitchFamily="49" charset="0"/>
              </a:rPr>
              <a:t>sql</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values</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result</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C586C0"/>
                </a:solidFill>
                <a:effectLst/>
                <a:latin typeface="Menlo" panose="020B0609030804020204" pitchFamily="49" charset="0"/>
              </a:rPr>
              <a:t>if</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 </a:t>
            </a:r>
            <a:r>
              <a:rPr lang="en-GB" sz="1200" b="0" dirty="0">
                <a:solidFill>
                  <a:srgbClr val="C586C0"/>
                </a:solidFill>
                <a:effectLst/>
                <a:latin typeface="Menlo" panose="020B0609030804020204" pitchFamily="49" charset="0"/>
              </a:rPr>
              <a:t>throw</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err</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'Tweet inserted successfully'</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endParaRPr lang="en-GB" sz="12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210463"/>
            <a:ext cx="5342637" cy="790066"/>
          </a:xfrm>
        </p:spPr>
        <p:txBody>
          <a:bodyPr>
            <a:normAutofit/>
          </a:bodyPr>
          <a:lstStyle/>
          <a:p>
            <a:pPr marL="0" indent="0" algn="l">
              <a:buNone/>
            </a:pPr>
            <a:r>
              <a:rPr lang="en-GB" dirty="0">
                <a:solidFill>
                  <a:srgbClr val="374151"/>
                </a:solidFill>
              </a:rPr>
              <a:t>U</a:t>
            </a:r>
            <a:r>
              <a:rPr lang="en-GB" b="0" i="0" dirty="0">
                <a:solidFill>
                  <a:srgbClr val="374151"/>
                </a:solidFill>
                <a:effectLst/>
              </a:rPr>
              <a:t>se parameter binding to avoid SQL injection when inserting tweets into a MySQL database.</a:t>
            </a:r>
          </a:p>
        </p:txBody>
      </p:sp>
      <p:sp>
        <p:nvSpPr>
          <p:cNvPr id="7" name="Rectangle 6">
            <a:extLst>
              <a:ext uri="{FF2B5EF4-FFF2-40B4-BE49-F238E27FC236}">
                <a16:creationId xmlns:a16="http://schemas.microsoft.com/office/drawing/2014/main" id="{8031313E-F337-4E20-E891-9F16A2C3D39A}"/>
              </a:ext>
            </a:extLst>
          </p:cNvPr>
          <p:cNvSpPr/>
          <p:nvPr/>
        </p:nvSpPr>
        <p:spPr>
          <a:xfrm>
            <a:off x="6096000" y="4277802"/>
            <a:ext cx="6096000" cy="20434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we use parameter binding to insert a tweet into the MySQL database. The SQL statement contains two placeholders '?' for the 'user' and 'content' columns. We pass an array of values that corresponds to the placeholders in the same order. The database driver will replace the placeholders with the corresponding values, and escape any special characters. This prevents SQL injection attacks.</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2867855"/>
            <a:ext cx="5342637" cy="2759102"/>
          </a:xfrm>
          <a:prstGeom prst="rect">
            <a:avLst/>
          </a:prstGeom>
        </p:spPr>
        <p:txBody>
          <a:bodyPr vert="horz" lIns="0" tIns="0" rIns="0" bIns="0" rtlCol="0">
            <a:normAutofit fontScale="85000" lnSpcReduction="2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Parameter binding is a technique to prevent SQL injection attacks by escaping special characters in user input.</a:t>
            </a:r>
          </a:p>
          <a:p>
            <a:pPr>
              <a:buFont typeface="Arial" panose="020B0604020202020204" pitchFamily="34" charset="0"/>
              <a:buChar char="•"/>
            </a:pPr>
            <a:r>
              <a:rPr lang="en-GB" dirty="0">
                <a:solidFill>
                  <a:srgbClr val="374151"/>
                </a:solidFill>
              </a:rPr>
              <a:t>It involves using placeholders in the SQL statement, and then passing values separately as parameters.</a:t>
            </a:r>
          </a:p>
          <a:p>
            <a:pPr>
              <a:buFont typeface="Arial" panose="020B0604020202020204" pitchFamily="34" charset="0"/>
              <a:buChar char="•"/>
            </a:pPr>
            <a:r>
              <a:rPr lang="en-GB" dirty="0">
                <a:solidFill>
                  <a:srgbClr val="374151"/>
                </a:solidFill>
              </a:rPr>
              <a:t>This allows the database driver to handle special characters correctly, and prevents them from being interpreted as SQL code.</a:t>
            </a:r>
          </a:p>
          <a:p>
            <a:pPr>
              <a:buFont typeface="Arial" panose="020B0604020202020204" pitchFamily="34" charset="0"/>
              <a:buChar char="•"/>
            </a:pPr>
            <a:r>
              <a:rPr lang="en-GB" dirty="0">
                <a:solidFill>
                  <a:srgbClr val="374151"/>
                </a:solidFill>
              </a:rPr>
              <a:t>In Node.js, you can use the '?' placeholder syntax in SQL statements, and pass an array of values to the query method of the MySQL driver.</a:t>
            </a:r>
          </a:p>
          <a:p>
            <a:pPr>
              <a:buFont typeface="Arial" panose="020B0604020202020204" pitchFamily="34" charset="0"/>
              <a:buChar char="•"/>
            </a:pPr>
            <a:r>
              <a:rPr lang="en-GB" dirty="0">
                <a:solidFill>
                  <a:srgbClr val="374151"/>
                </a:solidFill>
              </a:rPr>
              <a:t>This will replace the placeholders with the corresponding values, and escape any special characters.</a:t>
            </a:r>
          </a:p>
          <a:p>
            <a:pPr>
              <a:buFont typeface="Arial" panose="020B0604020202020204" pitchFamily="34" charset="0"/>
              <a:buChar char="•"/>
            </a:pPr>
            <a:r>
              <a:rPr lang="en-GB" dirty="0">
                <a:solidFill>
                  <a:srgbClr val="374151"/>
                </a:solidFill>
              </a:rPr>
              <a:t>Always use parameter binding for user input to prevent SQL injection attacks.</a:t>
            </a:r>
          </a:p>
        </p:txBody>
      </p:sp>
    </p:spTree>
    <p:extLst>
      <p:ext uri="{BB962C8B-B14F-4D97-AF65-F5344CB8AC3E}">
        <p14:creationId xmlns:p14="http://schemas.microsoft.com/office/powerpoint/2010/main" val="4231748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illede">
            <a:extLst>
              <a:ext uri="{FF2B5EF4-FFF2-40B4-BE49-F238E27FC236}">
                <a16:creationId xmlns:a16="http://schemas.microsoft.com/office/drawing/2014/main" id="{1932EAEE-69D2-779E-8469-A2DC8758D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64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014879" y="5740841"/>
            <a:ext cx="11943333" cy="1018253"/>
          </a:xfrm>
        </p:spPr>
        <p:txBody>
          <a:bodyPr/>
          <a:lstStyle/>
          <a:p>
            <a:pPr algn="ctr"/>
            <a:r>
              <a:rPr lang="en-DK" sz="6600" dirty="0"/>
              <a:t>Events</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3921550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Events in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54</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989901"/>
            <a:ext cx="5757329" cy="2677656"/>
          </a:xfrm>
          <a:prstGeom prst="rect">
            <a:avLst/>
          </a:prstGeom>
          <a:noFill/>
        </p:spPr>
        <p:txBody>
          <a:bodyPr wrap="square">
            <a:spAutoFit/>
          </a:bodyPr>
          <a:lstStyle/>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EventEmitter</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'events'</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a:solidFill>
                  <a:srgbClr val="6A9955"/>
                </a:solidFill>
                <a:effectLst/>
                <a:latin typeface="Menlo" panose="020B0609030804020204" pitchFamily="49" charset="0"/>
              </a:rPr>
              <a:t>// Create an instance of the </a:t>
            </a:r>
            <a:r>
              <a:rPr lang="en-GB" sz="1200" b="0" dirty="0" err="1">
                <a:solidFill>
                  <a:srgbClr val="6A9955"/>
                </a:solidFill>
                <a:effectLst/>
                <a:latin typeface="Menlo" panose="020B0609030804020204" pitchFamily="49" charset="0"/>
              </a:rPr>
              <a:t>EventEmitter</a:t>
            </a:r>
            <a:r>
              <a:rPr lang="en-GB" sz="1200" b="0" dirty="0">
                <a:solidFill>
                  <a:srgbClr val="6A9955"/>
                </a:solidFill>
                <a:effectLst/>
                <a:latin typeface="Menlo" panose="020B0609030804020204" pitchFamily="49" charset="0"/>
              </a:rPr>
              <a:t> class</a:t>
            </a:r>
            <a:endParaRPr lang="en-GB" sz="1200" b="0" dirty="0">
              <a:solidFill>
                <a:srgbClr val="D4D4D4"/>
              </a:solidFill>
              <a:effectLst/>
              <a:latin typeface="Menlo" panose="020B0609030804020204" pitchFamily="49" charset="0"/>
            </a:endParaRP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eventEmitter</a:t>
            </a:r>
            <a:r>
              <a:rPr lang="en-GB" sz="1200" b="0" dirty="0">
                <a:solidFill>
                  <a:srgbClr val="D4D4D4"/>
                </a:solidFill>
                <a:effectLst/>
                <a:latin typeface="Menlo" panose="020B0609030804020204" pitchFamily="49" charset="0"/>
              </a:rPr>
              <a:t> = </a:t>
            </a:r>
            <a:r>
              <a:rPr lang="en-GB" sz="1200" b="0" dirty="0">
                <a:solidFill>
                  <a:srgbClr val="569CD6"/>
                </a:solidFill>
                <a:effectLst/>
                <a:latin typeface="Menlo" panose="020B0609030804020204" pitchFamily="49" charset="0"/>
              </a:rPr>
              <a:t>new</a:t>
            </a:r>
            <a:r>
              <a:rPr lang="en-GB" sz="1200" b="0" dirty="0">
                <a:solidFill>
                  <a:srgbClr val="D4D4D4"/>
                </a:solidFill>
                <a:effectLst/>
                <a:latin typeface="Menlo" panose="020B0609030804020204" pitchFamily="49" charset="0"/>
              </a:rPr>
              <a:t> </a:t>
            </a:r>
            <a:r>
              <a:rPr lang="en-GB" sz="1200" b="0" dirty="0" err="1">
                <a:solidFill>
                  <a:srgbClr val="DCDCAA"/>
                </a:solidFill>
                <a:effectLst/>
                <a:latin typeface="Menlo" panose="020B0609030804020204" pitchFamily="49" charset="0"/>
              </a:rPr>
              <a:t>EventEmitter</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a:solidFill>
                  <a:srgbClr val="6A9955"/>
                </a:solidFill>
                <a:effectLst/>
                <a:latin typeface="Menlo" panose="020B0609030804020204" pitchFamily="49" charset="0"/>
              </a:rPr>
              <a:t>// Register a </a:t>
            </a:r>
            <a:r>
              <a:rPr lang="en-GB" sz="1200" b="0" dirty="0" err="1">
                <a:solidFill>
                  <a:srgbClr val="6A9955"/>
                </a:solidFill>
                <a:effectLst/>
                <a:latin typeface="Menlo" panose="020B0609030804020204" pitchFamily="49" charset="0"/>
              </a:rPr>
              <a:t>callback</a:t>
            </a:r>
            <a:r>
              <a:rPr lang="en-GB" sz="1200" b="0" dirty="0">
                <a:solidFill>
                  <a:srgbClr val="6A9955"/>
                </a:solidFill>
                <a:effectLst/>
                <a:latin typeface="Menlo" panose="020B0609030804020204" pitchFamily="49" charset="0"/>
              </a:rPr>
              <a:t> for the 'hello' event</a:t>
            </a:r>
            <a:endParaRPr lang="en-GB" sz="1200" b="0" dirty="0">
              <a:solidFill>
                <a:srgbClr val="D4D4D4"/>
              </a:solidFill>
              <a:effectLst/>
              <a:latin typeface="Menlo" panose="020B0609030804020204" pitchFamily="49" charset="0"/>
            </a:endParaRPr>
          </a:p>
          <a:p>
            <a:r>
              <a:rPr lang="en-GB" sz="1200" b="0" dirty="0" err="1">
                <a:solidFill>
                  <a:srgbClr val="4FC1FF"/>
                </a:solidFill>
                <a:effectLst/>
                <a:latin typeface="Menlo" panose="020B0609030804020204" pitchFamily="49" charset="0"/>
              </a:rPr>
              <a:t>eventEmitter</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on</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'hello'</a:t>
            </a:r>
            <a:r>
              <a:rPr lang="en-GB" sz="1200" b="0" dirty="0">
                <a:solidFill>
                  <a:srgbClr val="D4D4D4"/>
                </a:solidFill>
                <a:effectLst/>
                <a:latin typeface="Menlo" panose="020B0609030804020204" pitchFamily="49" charset="0"/>
              </a:rPr>
              <a:t>, ()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'Hello World!'</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a:solidFill>
                  <a:srgbClr val="6A9955"/>
                </a:solidFill>
                <a:effectLst/>
                <a:latin typeface="Menlo" panose="020B0609030804020204" pitchFamily="49" charset="0"/>
              </a:rPr>
              <a:t>// Emit the 'hello' event</a:t>
            </a:r>
            <a:endParaRPr lang="en-GB" sz="1200" b="0" dirty="0">
              <a:solidFill>
                <a:srgbClr val="D4D4D4"/>
              </a:solidFill>
              <a:effectLst/>
              <a:latin typeface="Menlo" panose="020B0609030804020204" pitchFamily="49" charset="0"/>
            </a:endParaRPr>
          </a:p>
          <a:p>
            <a:r>
              <a:rPr lang="en-GB" sz="1200" b="0" dirty="0" err="1">
                <a:solidFill>
                  <a:srgbClr val="4FC1FF"/>
                </a:solidFill>
                <a:effectLst/>
                <a:latin typeface="Menlo" panose="020B0609030804020204" pitchFamily="49" charset="0"/>
              </a:rPr>
              <a:t>eventEmitter</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emit</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'hello'</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endParaRPr lang="en-GB" sz="12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794548"/>
            <a:ext cx="5342637" cy="1068362"/>
          </a:xfrm>
        </p:spPr>
        <p:txBody>
          <a:bodyPr>
            <a:normAutofit/>
          </a:bodyPr>
          <a:lstStyle/>
          <a:p>
            <a:pPr marL="0" indent="0" algn="l">
              <a:buNone/>
            </a:pPr>
            <a:r>
              <a:rPr lang="en-GB" dirty="0">
                <a:solidFill>
                  <a:srgbClr val="374151"/>
                </a:solidFill>
              </a:rPr>
              <a:t>In Node.js, events are a way of handling asynchronous actions by allowing specific actions to trigger </a:t>
            </a:r>
            <a:r>
              <a:rPr lang="en-GB" dirty="0" err="1">
                <a:solidFill>
                  <a:srgbClr val="374151"/>
                </a:solidFill>
              </a:rPr>
              <a:t>callbacks</a:t>
            </a:r>
            <a:r>
              <a:rPr lang="en-GB" dirty="0">
                <a:solidFill>
                  <a:srgbClr val="374151"/>
                </a:solidFill>
              </a:rPr>
              <a:t>. This slide will explore how to create and subscribe to events using the built-in </a:t>
            </a:r>
            <a:r>
              <a:rPr lang="en-GB" dirty="0" err="1">
                <a:solidFill>
                  <a:srgbClr val="374151"/>
                </a:solidFill>
              </a:rPr>
              <a:t>EventEmitter</a:t>
            </a:r>
            <a:r>
              <a:rPr lang="en-GB" dirty="0">
                <a:solidFill>
                  <a:srgbClr val="374151"/>
                </a:solidFill>
              </a:rPr>
              <a:t> module in Node.js.</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6096000" y="4277802"/>
            <a:ext cx="6096000" cy="20434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The code example creates an instance of the </a:t>
            </a:r>
            <a:r>
              <a:rPr lang="en-GB" sz="1400" dirty="0" err="1"/>
              <a:t>EventEmitter</a:t>
            </a:r>
            <a:r>
              <a:rPr lang="en-GB" sz="1400" dirty="0"/>
              <a:t> class and registers a </a:t>
            </a:r>
            <a:r>
              <a:rPr lang="en-GB" sz="1400" dirty="0" err="1"/>
              <a:t>callback</a:t>
            </a:r>
            <a:r>
              <a:rPr lang="en-GB" sz="1400" dirty="0"/>
              <a:t> function for the 'hello' event using the on() method. The emit() method is then used to trigger the 'hello' event, which in turn executes the registered </a:t>
            </a:r>
            <a:r>
              <a:rPr lang="en-GB" sz="1400" dirty="0" err="1"/>
              <a:t>callback</a:t>
            </a:r>
            <a:r>
              <a:rPr lang="en-GB" sz="1400" dirty="0"/>
              <a:t> function. This is just a simple example, but it demonstrates the basic usage of events in Node.js.</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3099725"/>
            <a:ext cx="5342637" cy="2759102"/>
          </a:xfrm>
          <a:prstGeom prst="rect">
            <a:avLst/>
          </a:prstGeom>
        </p:spPr>
        <p:txBody>
          <a:bodyPr vert="horz" lIns="0" tIns="0" rIns="0" bIns="0" rtlCol="0">
            <a:normAutofit fontScale="92500"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Events are a core part of Node.js and are used for handling asynchronous actions.</a:t>
            </a:r>
          </a:p>
          <a:p>
            <a:pPr>
              <a:buFont typeface="Arial" panose="020B0604020202020204" pitchFamily="34" charset="0"/>
              <a:buChar char="•"/>
            </a:pPr>
            <a:r>
              <a:rPr lang="en-GB" dirty="0">
                <a:solidFill>
                  <a:srgbClr val="374151"/>
                </a:solidFill>
              </a:rPr>
              <a:t>The built-in </a:t>
            </a:r>
            <a:r>
              <a:rPr lang="en-GB" dirty="0" err="1">
                <a:solidFill>
                  <a:srgbClr val="374151"/>
                </a:solidFill>
              </a:rPr>
              <a:t>EventEmitter</a:t>
            </a:r>
            <a:r>
              <a:rPr lang="en-GB" dirty="0">
                <a:solidFill>
                  <a:srgbClr val="374151"/>
                </a:solidFill>
              </a:rPr>
              <a:t> module provides an easy way to work with events in Node.js.</a:t>
            </a:r>
          </a:p>
          <a:p>
            <a:pPr>
              <a:buFont typeface="Arial" panose="020B0604020202020204" pitchFamily="34" charset="0"/>
              <a:buChar char="•"/>
            </a:pPr>
            <a:r>
              <a:rPr lang="en-GB" dirty="0">
                <a:solidFill>
                  <a:srgbClr val="374151"/>
                </a:solidFill>
              </a:rPr>
              <a:t>Events are triggered using the emit() method, and </a:t>
            </a:r>
            <a:r>
              <a:rPr lang="en-GB" dirty="0" err="1">
                <a:solidFill>
                  <a:srgbClr val="374151"/>
                </a:solidFill>
              </a:rPr>
              <a:t>callbacks</a:t>
            </a:r>
            <a:r>
              <a:rPr lang="en-GB" dirty="0">
                <a:solidFill>
                  <a:srgbClr val="374151"/>
                </a:solidFill>
              </a:rPr>
              <a:t> are registered using the on() method.</a:t>
            </a:r>
          </a:p>
          <a:p>
            <a:pPr>
              <a:buFont typeface="Arial" panose="020B0604020202020204" pitchFamily="34" charset="0"/>
              <a:buChar char="•"/>
            </a:pPr>
            <a:r>
              <a:rPr lang="en-GB" dirty="0">
                <a:solidFill>
                  <a:srgbClr val="374151"/>
                </a:solidFill>
              </a:rPr>
              <a:t>Custom events can be created by extending the </a:t>
            </a:r>
            <a:r>
              <a:rPr lang="en-GB" dirty="0" err="1">
                <a:solidFill>
                  <a:srgbClr val="374151"/>
                </a:solidFill>
              </a:rPr>
              <a:t>EventEmitter</a:t>
            </a:r>
            <a:r>
              <a:rPr lang="en-GB" dirty="0">
                <a:solidFill>
                  <a:srgbClr val="374151"/>
                </a:solidFill>
              </a:rPr>
              <a:t> class.</a:t>
            </a:r>
          </a:p>
          <a:p>
            <a:pPr>
              <a:buFont typeface="Arial" panose="020B0604020202020204" pitchFamily="34" charset="0"/>
              <a:buChar char="•"/>
            </a:pPr>
            <a:r>
              <a:rPr lang="en-GB" dirty="0">
                <a:solidFill>
                  <a:srgbClr val="374151"/>
                </a:solidFill>
              </a:rPr>
              <a:t>When an event is emitted, all registered </a:t>
            </a:r>
            <a:r>
              <a:rPr lang="en-GB" dirty="0" err="1">
                <a:solidFill>
                  <a:srgbClr val="374151"/>
                </a:solidFill>
              </a:rPr>
              <a:t>callbacks</a:t>
            </a:r>
            <a:r>
              <a:rPr lang="en-GB" dirty="0">
                <a:solidFill>
                  <a:srgbClr val="374151"/>
                </a:solidFill>
              </a:rPr>
              <a:t> will be executed.</a:t>
            </a:r>
          </a:p>
          <a:p>
            <a:pPr>
              <a:buFont typeface="Arial" panose="020B0604020202020204" pitchFamily="34" charset="0"/>
              <a:buChar char="•"/>
            </a:pPr>
            <a:r>
              <a:rPr lang="en-GB" dirty="0">
                <a:solidFill>
                  <a:srgbClr val="374151"/>
                </a:solidFill>
              </a:rPr>
              <a:t>It is important to remove event listeners when they are no longer needed to avoid memory leaks.</a:t>
            </a:r>
          </a:p>
        </p:txBody>
      </p:sp>
    </p:spTree>
    <p:extLst>
      <p:ext uri="{BB962C8B-B14F-4D97-AF65-F5344CB8AC3E}">
        <p14:creationId xmlns:p14="http://schemas.microsoft.com/office/powerpoint/2010/main" val="3176700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Using events to </a:t>
            </a:r>
            <a:r>
              <a:rPr lang="da-DK" dirty="0" err="1"/>
              <a:t>update</a:t>
            </a:r>
            <a:r>
              <a:rPr lang="da-DK" dirty="0"/>
              <a:t> the </a:t>
            </a:r>
            <a:r>
              <a:rPr lang="da-DK" dirty="0" err="1"/>
              <a:t>frontend</a:t>
            </a:r>
            <a:r>
              <a:rPr lang="da-DK" dirty="0"/>
              <a:t> in real-time</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55</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34977"/>
            <a:ext cx="5757329" cy="4555093"/>
          </a:xfrm>
          <a:prstGeom prst="rect">
            <a:avLst/>
          </a:prstGeom>
          <a:noFill/>
        </p:spPr>
        <p:txBody>
          <a:bodyPr wrap="square">
            <a:spAutoFit/>
          </a:bodyPr>
          <a:lstStyle/>
          <a:p>
            <a:r>
              <a:rPr lang="en-GB" sz="1000" b="0" dirty="0">
                <a:solidFill>
                  <a:srgbClr val="6A9955"/>
                </a:solidFill>
                <a:effectLst/>
                <a:latin typeface="Menlo" panose="020B0609030804020204" pitchFamily="49" charset="0"/>
              </a:rPr>
              <a:t>// Backend code to emit a "</a:t>
            </a:r>
            <a:r>
              <a:rPr lang="en-GB" sz="1000" b="0" dirty="0" err="1">
                <a:solidFill>
                  <a:srgbClr val="6A9955"/>
                </a:solidFill>
                <a:effectLst/>
                <a:latin typeface="Menlo" panose="020B0609030804020204" pitchFamily="49" charset="0"/>
              </a:rPr>
              <a:t>newTweet</a:t>
            </a:r>
            <a:r>
              <a:rPr lang="en-GB" sz="1000" b="0" dirty="0">
                <a:solidFill>
                  <a:srgbClr val="6A9955"/>
                </a:solidFill>
                <a:effectLst/>
                <a:latin typeface="Menlo" panose="020B0609030804020204" pitchFamily="49" charset="0"/>
              </a:rPr>
              <a:t>" event when a tweet is created</a:t>
            </a:r>
            <a:endParaRPr lang="en-GB" sz="1000" b="0" dirty="0">
              <a:solidFill>
                <a:srgbClr val="D4D4D4"/>
              </a:solidFill>
              <a:effectLst/>
              <a:latin typeface="Menlo" panose="020B0609030804020204" pitchFamily="49" charset="0"/>
            </a:endParaRPr>
          </a:p>
          <a:p>
            <a:r>
              <a:rPr lang="en-GB" sz="1000" b="0" dirty="0" err="1">
                <a:solidFill>
                  <a:srgbClr val="569CD6"/>
                </a:solidFill>
                <a:effectLst/>
                <a:latin typeface="Menlo" panose="020B0609030804020204" pitchFamily="49" charset="0"/>
              </a:rPr>
              <a:t>const</a:t>
            </a:r>
            <a:r>
              <a:rPr lang="en-GB" sz="1000" b="0" dirty="0">
                <a:solidFill>
                  <a:srgbClr val="D4D4D4"/>
                </a:solidFill>
                <a:effectLst/>
                <a:latin typeface="Menlo" panose="020B0609030804020204" pitchFamily="49" charset="0"/>
              </a:rPr>
              <a:t> </a:t>
            </a:r>
            <a:r>
              <a:rPr lang="en-GB" sz="1000" b="0" dirty="0" err="1">
                <a:solidFill>
                  <a:srgbClr val="4FC1FF"/>
                </a:solidFill>
                <a:effectLst/>
                <a:latin typeface="Menlo" panose="020B0609030804020204" pitchFamily="49" charset="0"/>
              </a:rPr>
              <a:t>Sequelize</a:t>
            </a:r>
            <a:r>
              <a:rPr lang="en-GB" sz="1000" b="0" dirty="0">
                <a:solidFill>
                  <a:srgbClr val="D4D4D4"/>
                </a:solidFill>
                <a:effectLst/>
                <a:latin typeface="Menlo" panose="020B0609030804020204" pitchFamily="49" charset="0"/>
              </a:rPr>
              <a:t> = </a:t>
            </a:r>
            <a:r>
              <a:rPr lang="en-GB" sz="1000" b="0" dirty="0">
                <a:solidFill>
                  <a:srgbClr val="DCDCAA"/>
                </a:solidFill>
                <a:effectLst/>
                <a:latin typeface="Menlo" panose="020B0609030804020204" pitchFamily="49" charset="0"/>
              </a:rPr>
              <a:t>require</a:t>
            </a:r>
            <a:r>
              <a:rPr lang="en-GB" sz="1000" b="0" dirty="0">
                <a:solidFill>
                  <a:srgbClr val="D4D4D4"/>
                </a:solidFill>
                <a:effectLst/>
                <a:latin typeface="Menlo" panose="020B0609030804020204" pitchFamily="49" charset="0"/>
              </a:rPr>
              <a:t>(</a:t>
            </a:r>
            <a:r>
              <a:rPr lang="en-GB" sz="1000" b="0" dirty="0">
                <a:solidFill>
                  <a:srgbClr val="CE9178"/>
                </a:solidFill>
                <a:effectLst/>
                <a:latin typeface="Menlo" panose="020B0609030804020204" pitchFamily="49" charset="0"/>
              </a:rPr>
              <a:t>'</a:t>
            </a:r>
            <a:r>
              <a:rPr lang="en-GB" sz="1000" b="0" dirty="0" err="1">
                <a:solidFill>
                  <a:srgbClr val="CE9178"/>
                </a:solidFill>
                <a:effectLst/>
                <a:latin typeface="Menlo" panose="020B0609030804020204" pitchFamily="49" charset="0"/>
              </a:rPr>
              <a:t>sequelize</a:t>
            </a:r>
            <a:r>
              <a:rPr lang="en-GB" sz="1000" b="0" dirty="0">
                <a:solidFill>
                  <a:srgbClr val="CE9178"/>
                </a:solidFill>
                <a:effectLst/>
                <a:latin typeface="Menlo" panose="020B0609030804020204" pitchFamily="49" charset="0"/>
              </a:rPr>
              <a:t>'</a:t>
            </a:r>
            <a:r>
              <a:rPr lang="en-GB" sz="1000" b="0" dirty="0">
                <a:solidFill>
                  <a:srgbClr val="D4D4D4"/>
                </a:solidFill>
                <a:effectLst/>
                <a:latin typeface="Menlo" panose="020B0609030804020204" pitchFamily="49" charset="0"/>
              </a:rPr>
              <a:t>);</a:t>
            </a:r>
          </a:p>
          <a:p>
            <a:r>
              <a:rPr lang="en-GB" sz="1000" b="0" dirty="0" err="1">
                <a:solidFill>
                  <a:srgbClr val="569CD6"/>
                </a:solidFill>
                <a:effectLst/>
                <a:latin typeface="Menlo" panose="020B0609030804020204" pitchFamily="49" charset="0"/>
              </a:rPr>
              <a:t>const</a:t>
            </a:r>
            <a:r>
              <a:rPr lang="en-GB" sz="1000" b="0" dirty="0">
                <a:solidFill>
                  <a:srgbClr val="D4D4D4"/>
                </a:solidFill>
                <a:effectLst/>
                <a:latin typeface="Menlo" panose="020B0609030804020204" pitchFamily="49" charset="0"/>
              </a:rPr>
              <a:t> { </a:t>
            </a:r>
            <a:r>
              <a:rPr lang="en-GB" sz="1000" b="0" dirty="0" err="1">
                <a:solidFill>
                  <a:srgbClr val="4FC1FF"/>
                </a:solidFill>
                <a:effectLst/>
                <a:latin typeface="Menlo" panose="020B0609030804020204" pitchFamily="49" charset="0"/>
              </a:rPr>
              <a:t>EventEmitter</a:t>
            </a:r>
            <a:r>
              <a:rPr lang="en-GB" sz="1000" b="0" dirty="0">
                <a:solidFill>
                  <a:srgbClr val="D4D4D4"/>
                </a:solidFill>
                <a:effectLst/>
                <a:latin typeface="Menlo" panose="020B0609030804020204" pitchFamily="49" charset="0"/>
              </a:rPr>
              <a:t> } = </a:t>
            </a:r>
            <a:r>
              <a:rPr lang="en-GB" sz="1000" b="0" dirty="0">
                <a:solidFill>
                  <a:srgbClr val="DCDCAA"/>
                </a:solidFill>
                <a:effectLst/>
                <a:latin typeface="Menlo" panose="020B0609030804020204" pitchFamily="49" charset="0"/>
              </a:rPr>
              <a:t>require</a:t>
            </a:r>
            <a:r>
              <a:rPr lang="en-GB" sz="1000" b="0" dirty="0">
                <a:solidFill>
                  <a:srgbClr val="D4D4D4"/>
                </a:solidFill>
                <a:effectLst/>
                <a:latin typeface="Menlo" panose="020B0609030804020204" pitchFamily="49" charset="0"/>
              </a:rPr>
              <a:t>(</a:t>
            </a:r>
            <a:r>
              <a:rPr lang="en-GB" sz="1000" b="0" dirty="0">
                <a:solidFill>
                  <a:srgbClr val="CE9178"/>
                </a:solidFill>
                <a:effectLst/>
                <a:latin typeface="Menlo" panose="020B0609030804020204" pitchFamily="49" charset="0"/>
              </a:rPr>
              <a:t>'events'</a:t>
            </a:r>
            <a:r>
              <a:rPr lang="en-GB" sz="1000" b="0" dirty="0">
                <a:solidFill>
                  <a:srgbClr val="D4D4D4"/>
                </a:solidFill>
                <a:effectLst/>
                <a:latin typeface="Menlo" panose="020B0609030804020204" pitchFamily="49" charset="0"/>
              </a:rPr>
              <a:t>);</a:t>
            </a:r>
          </a:p>
          <a:p>
            <a:br>
              <a:rPr lang="en-GB" sz="1000" b="0" dirty="0">
                <a:solidFill>
                  <a:srgbClr val="D4D4D4"/>
                </a:solidFill>
                <a:effectLst/>
                <a:latin typeface="Menlo" panose="020B0609030804020204" pitchFamily="49" charset="0"/>
              </a:rPr>
            </a:br>
            <a:r>
              <a:rPr lang="en-GB" sz="1000" b="0" dirty="0" err="1">
                <a:solidFill>
                  <a:srgbClr val="569CD6"/>
                </a:solidFill>
                <a:effectLst/>
                <a:latin typeface="Menlo" panose="020B0609030804020204" pitchFamily="49" charset="0"/>
              </a:rPr>
              <a:t>const</a:t>
            </a:r>
            <a:r>
              <a:rPr lang="en-GB" sz="1000" b="0" dirty="0">
                <a:solidFill>
                  <a:srgbClr val="D4D4D4"/>
                </a:solidFill>
                <a:effectLst/>
                <a:latin typeface="Menlo" panose="020B0609030804020204" pitchFamily="49" charset="0"/>
              </a:rPr>
              <a:t> </a:t>
            </a:r>
            <a:r>
              <a:rPr lang="en-GB" sz="1000" b="0" dirty="0" err="1">
                <a:solidFill>
                  <a:srgbClr val="4FC1FF"/>
                </a:solidFill>
                <a:effectLst/>
                <a:latin typeface="Menlo" panose="020B0609030804020204" pitchFamily="49" charset="0"/>
              </a:rPr>
              <a:t>sequelize</a:t>
            </a:r>
            <a:r>
              <a:rPr lang="en-GB" sz="1000" b="0" dirty="0">
                <a:solidFill>
                  <a:srgbClr val="D4D4D4"/>
                </a:solidFill>
                <a:effectLst/>
                <a:latin typeface="Menlo" panose="020B0609030804020204" pitchFamily="49" charset="0"/>
              </a:rPr>
              <a:t> = </a:t>
            </a:r>
            <a:r>
              <a:rPr lang="en-GB" sz="1000" b="0" dirty="0">
                <a:solidFill>
                  <a:srgbClr val="569CD6"/>
                </a:solidFill>
                <a:effectLst/>
                <a:latin typeface="Menlo" panose="020B0609030804020204" pitchFamily="49" charset="0"/>
              </a:rPr>
              <a:t>new</a:t>
            </a:r>
            <a:r>
              <a:rPr lang="en-GB" sz="1000" b="0" dirty="0">
                <a:solidFill>
                  <a:srgbClr val="D4D4D4"/>
                </a:solidFill>
                <a:effectLst/>
                <a:latin typeface="Menlo" panose="020B0609030804020204" pitchFamily="49" charset="0"/>
              </a:rPr>
              <a:t> </a:t>
            </a:r>
            <a:r>
              <a:rPr lang="en-GB" sz="1000" b="0" dirty="0" err="1">
                <a:solidFill>
                  <a:srgbClr val="DCDCAA"/>
                </a:solidFill>
                <a:effectLst/>
                <a:latin typeface="Menlo" panose="020B0609030804020204" pitchFamily="49" charset="0"/>
              </a:rPr>
              <a:t>Sequelize</a:t>
            </a:r>
            <a:r>
              <a:rPr lang="en-GB" sz="1000" b="0" dirty="0">
                <a:solidFill>
                  <a:srgbClr val="D4D4D4"/>
                </a:solidFill>
                <a:effectLst/>
                <a:latin typeface="Menlo" panose="020B0609030804020204" pitchFamily="49" charset="0"/>
              </a:rPr>
              <a:t>(</a:t>
            </a:r>
            <a:r>
              <a:rPr lang="en-GB" sz="1000" b="0" dirty="0">
                <a:solidFill>
                  <a:srgbClr val="CE9178"/>
                </a:solidFill>
                <a:effectLst/>
                <a:latin typeface="Menlo" panose="020B0609030804020204" pitchFamily="49" charset="0"/>
              </a:rPr>
              <a:t>'database'</a:t>
            </a:r>
            <a:r>
              <a:rPr lang="en-GB" sz="1000" b="0" dirty="0">
                <a:solidFill>
                  <a:srgbClr val="D4D4D4"/>
                </a:solidFill>
                <a:effectLst/>
                <a:latin typeface="Menlo" panose="020B0609030804020204" pitchFamily="49" charset="0"/>
              </a:rPr>
              <a:t>, </a:t>
            </a:r>
            <a:r>
              <a:rPr lang="en-GB" sz="1000" b="0" dirty="0">
                <a:solidFill>
                  <a:srgbClr val="CE9178"/>
                </a:solidFill>
                <a:effectLst/>
                <a:latin typeface="Menlo" panose="020B0609030804020204" pitchFamily="49" charset="0"/>
              </a:rPr>
              <a:t>'username'</a:t>
            </a:r>
            <a:r>
              <a:rPr lang="en-GB" sz="1000" b="0" dirty="0">
                <a:solidFill>
                  <a:srgbClr val="D4D4D4"/>
                </a:solidFill>
                <a:effectLst/>
                <a:latin typeface="Menlo" panose="020B0609030804020204" pitchFamily="49" charset="0"/>
              </a:rPr>
              <a:t>, </a:t>
            </a:r>
            <a:r>
              <a:rPr lang="en-GB" sz="1000" b="0" dirty="0">
                <a:solidFill>
                  <a:srgbClr val="CE9178"/>
                </a:solidFill>
                <a:effectLst/>
                <a:latin typeface="Menlo" panose="020B0609030804020204" pitchFamily="49" charset="0"/>
              </a:rPr>
              <a:t>'password'</a:t>
            </a:r>
            <a:r>
              <a:rPr lang="en-GB" sz="1000" b="0" dirty="0">
                <a:solidFill>
                  <a:srgbClr val="D4D4D4"/>
                </a:solidFill>
                <a:effectLst/>
                <a:latin typeface="Menlo" panose="020B0609030804020204" pitchFamily="49" charset="0"/>
              </a:rPr>
              <a:t>, {</a:t>
            </a:r>
          </a:p>
          <a:p>
            <a:r>
              <a:rPr lang="en-GB" sz="1000" b="0" dirty="0">
                <a:solidFill>
                  <a:srgbClr val="9CDCFE"/>
                </a:solidFill>
                <a:effectLst/>
                <a:latin typeface="Menlo" panose="020B0609030804020204" pitchFamily="49" charset="0"/>
              </a:rPr>
              <a:t>  host:</a:t>
            </a:r>
            <a:r>
              <a:rPr lang="en-GB" sz="1000" b="0" dirty="0">
                <a:solidFill>
                  <a:srgbClr val="D4D4D4"/>
                </a:solidFill>
                <a:effectLst/>
                <a:latin typeface="Menlo" panose="020B0609030804020204" pitchFamily="49" charset="0"/>
              </a:rPr>
              <a:t> </a:t>
            </a:r>
            <a:r>
              <a:rPr lang="en-GB" sz="1000" b="0" dirty="0">
                <a:solidFill>
                  <a:srgbClr val="CE9178"/>
                </a:solidFill>
                <a:effectLst/>
                <a:latin typeface="Menlo" panose="020B0609030804020204" pitchFamily="49" charset="0"/>
              </a:rPr>
              <a:t>'localhost’</a:t>
            </a:r>
            <a:r>
              <a:rPr lang="en-GB" sz="1000" b="0" dirty="0">
                <a:solidFill>
                  <a:srgbClr val="D4D4D4"/>
                </a:solidFill>
                <a:effectLst/>
                <a:latin typeface="Menlo" panose="020B0609030804020204" pitchFamily="49" charset="0"/>
              </a:rPr>
              <a:t>,</a:t>
            </a:r>
          </a:p>
          <a:p>
            <a:r>
              <a:rPr lang="en-GB" sz="1000" b="0" dirty="0">
                <a:solidFill>
                  <a:srgbClr val="9CDCFE"/>
                </a:solidFill>
                <a:effectLst/>
                <a:latin typeface="Menlo" panose="020B0609030804020204" pitchFamily="49" charset="0"/>
              </a:rPr>
              <a:t>  dialect:</a:t>
            </a:r>
            <a:r>
              <a:rPr lang="en-GB" sz="1000" b="0" dirty="0">
                <a:solidFill>
                  <a:srgbClr val="D4D4D4"/>
                </a:solidFill>
                <a:effectLst/>
                <a:latin typeface="Menlo" panose="020B0609030804020204" pitchFamily="49" charset="0"/>
              </a:rPr>
              <a:t> </a:t>
            </a:r>
            <a:r>
              <a:rPr lang="en-GB" sz="1000" b="0" dirty="0">
                <a:solidFill>
                  <a:srgbClr val="CE9178"/>
                </a:solidFill>
                <a:effectLst/>
                <a:latin typeface="Menlo" panose="020B0609030804020204" pitchFamily="49" charset="0"/>
              </a:rPr>
              <a:t>'</a:t>
            </a:r>
            <a:r>
              <a:rPr lang="en-GB" sz="1000" b="0" dirty="0" err="1">
                <a:solidFill>
                  <a:srgbClr val="CE9178"/>
                </a:solidFill>
                <a:effectLst/>
                <a:latin typeface="Menlo" panose="020B0609030804020204" pitchFamily="49" charset="0"/>
              </a:rPr>
              <a:t>mysql</a:t>
            </a:r>
            <a:r>
              <a:rPr lang="en-GB" sz="1000" b="0" dirty="0">
                <a:solidFill>
                  <a:srgbClr val="CE9178"/>
                </a:solidFill>
                <a:effectLst/>
                <a:latin typeface="Menlo" panose="020B0609030804020204" pitchFamily="49" charset="0"/>
              </a:rPr>
              <a:t>'</a:t>
            </a:r>
            <a:endParaRPr lang="en-GB" sz="1000" b="0" dirty="0">
              <a:solidFill>
                <a:srgbClr val="D4D4D4"/>
              </a:solidFill>
              <a:effectLst/>
              <a:latin typeface="Menlo" panose="020B0609030804020204" pitchFamily="49" charset="0"/>
            </a:endParaRPr>
          </a:p>
          <a:p>
            <a:r>
              <a:rPr lang="en-GB" sz="1000" b="0" dirty="0">
                <a:solidFill>
                  <a:srgbClr val="D4D4D4"/>
                </a:solidFill>
                <a:effectLst/>
                <a:latin typeface="Menlo" panose="020B0609030804020204" pitchFamily="49" charset="0"/>
              </a:rPr>
              <a:t>});</a:t>
            </a:r>
          </a:p>
          <a:p>
            <a:br>
              <a:rPr lang="en-GB" sz="1000" b="0" dirty="0">
                <a:solidFill>
                  <a:srgbClr val="D4D4D4"/>
                </a:solidFill>
                <a:effectLst/>
                <a:latin typeface="Menlo" panose="020B0609030804020204" pitchFamily="49" charset="0"/>
              </a:rPr>
            </a:br>
            <a:r>
              <a:rPr lang="en-GB" sz="1000" b="0" dirty="0" err="1">
                <a:solidFill>
                  <a:srgbClr val="569CD6"/>
                </a:solidFill>
                <a:effectLst/>
                <a:latin typeface="Menlo" panose="020B0609030804020204" pitchFamily="49" charset="0"/>
              </a:rPr>
              <a:t>const</a:t>
            </a:r>
            <a:r>
              <a:rPr lang="en-GB" sz="1000" b="0" dirty="0">
                <a:solidFill>
                  <a:srgbClr val="D4D4D4"/>
                </a:solidFill>
                <a:effectLst/>
                <a:latin typeface="Menlo" panose="020B0609030804020204" pitchFamily="49" charset="0"/>
              </a:rPr>
              <a:t> </a:t>
            </a:r>
            <a:r>
              <a:rPr lang="en-GB" sz="1000" b="0" dirty="0" err="1">
                <a:solidFill>
                  <a:srgbClr val="4FC1FF"/>
                </a:solidFill>
                <a:effectLst/>
                <a:latin typeface="Menlo" panose="020B0609030804020204" pitchFamily="49" charset="0"/>
              </a:rPr>
              <a:t>eventEmitter</a:t>
            </a:r>
            <a:r>
              <a:rPr lang="en-GB" sz="1000" b="0" dirty="0">
                <a:solidFill>
                  <a:srgbClr val="D4D4D4"/>
                </a:solidFill>
                <a:effectLst/>
                <a:latin typeface="Menlo" panose="020B0609030804020204" pitchFamily="49" charset="0"/>
              </a:rPr>
              <a:t> = </a:t>
            </a:r>
            <a:r>
              <a:rPr lang="en-GB" sz="1000" b="0" dirty="0">
                <a:solidFill>
                  <a:srgbClr val="569CD6"/>
                </a:solidFill>
                <a:effectLst/>
                <a:latin typeface="Menlo" panose="020B0609030804020204" pitchFamily="49" charset="0"/>
              </a:rPr>
              <a:t>new</a:t>
            </a:r>
            <a:r>
              <a:rPr lang="en-GB" sz="1000" b="0" dirty="0">
                <a:solidFill>
                  <a:srgbClr val="D4D4D4"/>
                </a:solidFill>
                <a:effectLst/>
                <a:latin typeface="Menlo" panose="020B0609030804020204" pitchFamily="49" charset="0"/>
              </a:rPr>
              <a:t> </a:t>
            </a:r>
            <a:r>
              <a:rPr lang="en-GB" sz="1000" b="0" dirty="0" err="1">
                <a:solidFill>
                  <a:srgbClr val="DCDCAA"/>
                </a:solidFill>
                <a:effectLst/>
                <a:latin typeface="Menlo" panose="020B0609030804020204" pitchFamily="49" charset="0"/>
              </a:rPr>
              <a:t>EventEmitter</a:t>
            </a:r>
            <a:r>
              <a:rPr lang="en-GB" sz="1000" b="0" dirty="0">
                <a:solidFill>
                  <a:srgbClr val="D4D4D4"/>
                </a:solidFill>
                <a:effectLst/>
                <a:latin typeface="Menlo" panose="020B0609030804020204" pitchFamily="49" charset="0"/>
              </a:rPr>
              <a:t>();</a:t>
            </a:r>
          </a:p>
          <a:p>
            <a:br>
              <a:rPr lang="en-GB" sz="1000" b="0" dirty="0">
                <a:solidFill>
                  <a:srgbClr val="D4D4D4"/>
                </a:solidFill>
                <a:effectLst/>
                <a:latin typeface="Menlo" panose="020B0609030804020204" pitchFamily="49" charset="0"/>
              </a:rPr>
            </a:br>
            <a:r>
              <a:rPr lang="en-GB" sz="1000" b="0" dirty="0" err="1">
                <a:solidFill>
                  <a:srgbClr val="569CD6"/>
                </a:solidFill>
                <a:effectLst/>
                <a:latin typeface="Menlo" panose="020B0609030804020204" pitchFamily="49" charset="0"/>
              </a:rPr>
              <a:t>const</a:t>
            </a:r>
            <a:r>
              <a:rPr lang="en-GB" sz="1000" b="0" dirty="0">
                <a:solidFill>
                  <a:srgbClr val="D4D4D4"/>
                </a:solidFill>
                <a:effectLst/>
                <a:latin typeface="Menlo" panose="020B0609030804020204" pitchFamily="49" charset="0"/>
              </a:rPr>
              <a:t> </a:t>
            </a:r>
            <a:r>
              <a:rPr lang="en-GB" sz="1000" b="0" dirty="0">
                <a:solidFill>
                  <a:srgbClr val="4FC1FF"/>
                </a:solidFill>
                <a:effectLst/>
                <a:latin typeface="Menlo" panose="020B0609030804020204" pitchFamily="49" charset="0"/>
              </a:rPr>
              <a:t>Tweet</a:t>
            </a:r>
            <a:r>
              <a:rPr lang="en-GB" sz="1000" b="0" dirty="0">
                <a:solidFill>
                  <a:srgbClr val="D4D4D4"/>
                </a:solidFill>
                <a:effectLst/>
                <a:latin typeface="Menlo" panose="020B0609030804020204" pitchFamily="49" charset="0"/>
              </a:rPr>
              <a:t> = </a:t>
            </a:r>
            <a:r>
              <a:rPr lang="en-GB" sz="1000" b="0" dirty="0" err="1">
                <a:solidFill>
                  <a:srgbClr val="4FC1FF"/>
                </a:solidFill>
                <a:effectLst/>
                <a:latin typeface="Menlo" panose="020B0609030804020204" pitchFamily="49" charset="0"/>
              </a:rPr>
              <a:t>sequelize</a:t>
            </a:r>
            <a:r>
              <a:rPr lang="en-GB" sz="1000" b="0" dirty="0" err="1">
                <a:solidFill>
                  <a:srgbClr val="D4D4D4"/>
                </a:solidFill>
                <a:effectLst/>
                <a:latin typeface="Menlo" panose="020B0609030804020204" pitchFamily="49" charset="0"/>
              </a:rPr>
              <a:t>.</a:t>
            </a:r>
            <a:r>
              <a:rPr lang="en-GB" sz="1000" b="0" dirty="0" err="1">
                <a:solidFill>
                  <a:srgbClr val="DCDCAA"/>
                </a:solidFill>
                <a:effectLst/>
                <a:latin typeface="Menlo" panose="020B0609030804020204" pitchFamily="49" charset="0"/>
              </a:rPr>
              <a:t>define</a:t>
            </a:r>
            <a:r>
              <a:rPr lang="en-GB" sz="1000" b="0" dirty="0">
                <a:solidFill>
                  <a:srgbClr val="D4D4D4"/>
                </a:solidFill>
                <a:effectLst/>
                <a:latin typeface="Menlo" panose="020B0609030804020204" pitchFamily="49" charset="0"/>
              </a:rPr>
              <a:t>(</a:t>
            </a:r>
            <a:r>
              <a:rPr lang="en-GB" sz="1000" b="0" dirty="0">
                <a:solidFill>
                  <a:srgbClr val="CE9178"/>
                </a:solidFill>
                <a:effectLst/>
                <a:latin typeface="Menlo" panose="020B0609030804020204" pitchFamily="49" charset="0"/>
              </a:rPr>
              <a:t>'tweet'</a:t>
            </a:r>
            <a:r>
              <a:rPr lang="en-GB" sz="1000" b="0" dirty="0">
                <a:solidFill>
                  <a:srgbClr val="D4D4D4"/>
                </a:solidFill>
                <a:effectLst/>
                <a:latin typeface="Menlo" panose="020B0609030804020204" pitchFamily="49" charset="0"/>
              </a:rPr>
              <a:t>, {</a:t>
            </a:r>
          </a:p>
          <a:p>
            <a:r>
              <a:rPr lang="en-GB" sz="1000" b="0" dirty="0">
                <a:solidFill>
                  <a:srgbClr val="9CDCFE"/>
                </a:solidFill>
                <a:effectLst/>
                <a:latin typeface="Menlo" panose="020B0609030804020204" pitchFamily="49" charset="0"/>
              </a:rPr>
              <a:t>  content:</a:t>
            </a:r>
            <a:r>
              <a:rPr lang="en-GB" sz="1000" b="0" dirty="0">
                <a:solidFill>
                  <a:srgbClr val="D4D4D4"/>
                </a:solidFill>
                <a:effectLst/>
                <a:latin typeface="Menlo" panose="020B0609030804020204" pitchFamily="49" charset="0"/>
              </a:rPr>
              <a:t> {</a:t>
            </a:r>
          </a:p>
          <a:p>
            <a:r>
              <a:rPr lang="en-GB" sz="1000" b="0" dirty="0">
                <a:solidFill>
                  <a:srgbClr val="9CDCFE"/>
                </a:solidFill>
                <a:effectLst/>
                <a:latin typeface="Menlo" panose="020B0609030804020204" pitchFamily="49" charset="0"/>
              </a:rPr>
              <a:t>    type:</a:t>
            </a:r>
            <a:r>
              <a:rPr lang="en-GB" sz="1000" b="0" dirty="0">
                <a:solidFill>
                  <a:srgbClr val="D4D4D4"/>
                </a:solidFill>
                <a:effectLst/>
                <a:latin typeface="Menlo" panose="020B0609030804020204" pitchFamily="49" charset="0"/>
              </a:rPr>
              <a:t> </a:t>
            </a:r>
            <a:r>
              <a:rPr lang="en-GB" sz="1000" b="0" dirty="0" err="1">
                <a:solidFill>
                  <a:srgbClr val="9CDCFE"/>
                </a:solidFill>
                <a:effectLst/>
                <a:latin typeface="Menlo" panose="020B0609030804020204" pitchFamily="49" charset="0"/>
              </a:rPr>
              <a:t>Sequelize</a:t>
            </a:r>
            <a:r>
              <a:rPr lang="en-GB" sz="1000" b="0" dirty="0" err="1">
                <a:solidFill>
                  <a:srgbClr val="D4D4D4"/>
                </a:solidFill>
                <a:effectLst/>
                <a:latin typeface="Menlo" panose="020B0609030804020204" pitchFamily="49" charset="0"/>
              </a:rPr>
              <a:t>.</a:t>
            </a:r>
            <a:r>
              <a:rPr lang="en-GB" sz="1000" b="0" dirty="0" err="1">
                <a:solidFill>
                  <a:srgbClr val="4FC1FF"/>
                </a:solidFill>
                <a:effectLst/>
                <a:latin typeface="Menlo" panose="020B0609030804020204" pitchFamily="49" charset="0"/>
              </a:rPr>
              <a:t>STRING</a:t>
            </a:r>
            <a:r>
              <a:rPr lang="en-GB" sz="1000" b="0" dirty="0">
                <a:solidFill>
                  <a:srgbClr val="D4D4D4"/>
                </a:solidFill>
                <a:effectLst/>
                <a:latin typeface="Menlo" panose="020B0609030804020204" pitchFamily="49" charset="0"/>
              </a:rPr>
              <a:t>,</a:t>
            </a:r>
          </a:p>
          <a:p>
            <a:r>
              <a:rPr lang="en-GB" sz="1000" b="0" dirty="0">
                <a:solidFill>
                  <a:srgbClr val="9CDCFE"/>
                </a:solidFill>
                <a:effectLst/>
                <a:latin typeface="Menlo" panose="020B0609030804020204" pitchFamily="49" charset="0"/>
              </a:rPr>
              <a:t>    </a:t>
            </a:r>
            <a:r>
              <a:rPr lang="en-GB" sz="1000" b="0" dirty="0" err="1">
                <a:solidFill>
                  <a:srgbClr val="9CDCFE"/>
                </a:solidFill>
                <a:effectLst/>
                <a:latin typeface="Menlo" panose="020B0609030804020204" pitchFamily="49" charset="0"/>
              </a:rPr>
              <a:t>allowNull</a:t>
            </a:r>
            <a:r>
              <a:rPr lang="en-GB" sz="1000" b="0" dirty="0">
                <a:solidFill>
                  <a:srgbClr val="9CDCFE"/>
                </a:solidFill>
                <a:effectLst/>
                <a:latin typeface="Menlo" panose="020B0609030804020204" pitchFamily="49" charset="0"/>
              </a:rPr>
              <a:t>:</a:t>
            </a:r>
            <a:r>
              <a:rPr lang="en-GB" sz="1000" b="0" dirty="0">
                <a:solidFill>
                  <a:srgbClr val="D4D4D4"/>
                </a:solidFill>
                <a:effectLst/>
                <a:latin typeface="Menlo" panose="020B0609030804020204" pitchFamily="49" charset="0"/>
              </a:rPr>
              <a:t> </a:t>
            </a:r>
            <a:r>
              <a:rPr lang="en-GB" sz="1000" b="0" dirty="0">
                <a:solidFill>
                  <a:srgbClr val="569CD6"/>
                </a:solidFill>
                <a:effectLst/>
                <a:latin typeface="Menlo" panose="020B0609030804020204" pitchFamily="49" charset="0"/>
              </a:rPr>
              <a:t>false</a:t>
            </a:r>
            <a:endParaRPr lang="en-GB" sz="1000" b="0" dirty="0">
              <a:solidFill>
                <a:srgbClr val="D4D4D4"/>
              </a:solidFill>
              <a:effectLst/>
              <a:latin typeface="Menlo" panose="020B0609030804020204" pitchFamily="49" charset="0"/>
            </a:endParaRPr>
          </a:p>
          <a:p>
            <a:r>
              <a:rPr lang="en-GB" sz="1000" b="0" dirty="0">
                <a:solidFill>
                  <a:srgbClr val="D4D4D4"/>
                </a:solidFill>
                <a:effectLst/>
                <a:latin typeface="Menlo" panose="020B0609030804020204" pitchFamily="49" charset="0"/>
              </a:rPr>
              <a:t>  }</a:t>
            </a:r>
          </a:p>
          <a:p>
            <a:r>
              <a:rPr lang="en-GB" sz="1000" b="0" dirty="0">
                <a:solidFill>
                  <a:srgbClr val="D4D4D4"/>
                </a:solidFill>
                <a:effectLst/>
                <a:latin typeface="Menlo" panose="020B0609030804020204" pitchFamily="49" charset="0"/>
              </a:rPr>
              <a:t>});</a:t>
            </a:r>
          </a:p>
          <a:p>
            <a:br>
              <a:rPr lang="en-GB" sz="1000" b="0" dirty="0">
                <a:solidFill>
                  <a:srgbClr val="D4D4D4"/>
                </a:solidFill>
                <a:effectLst/>
                <a:latin typeface="Menlo" panose="020B0609030804020204" pitchFamily="49" charset="0"/>
              </a:rPr>
            </a:br>
            <a:r>
              <a:rPr lang="en-GB" sz="1000" b="0" dirty="0" err="1">
                <a:solidFill>
                  <a:srgbClr val="4FC1FF"/>
                </a:solidFill>
                <a:effectLst/>
                <a:latin typeface="Menlo" panose="020B0609030804020204" pitchFamily="49" charset="0"/>
              </a:rPr>
              <a:t>Tweet</a:t>
            </a:r>
            <a:r>
              <a:rPr lang="en-GB" sz="1000" b="0" dirty="0" err="1">
                <a:solidFill>
                  <a:srgbClr val="D4D4D4"/>
                </a:solidFill>
                <a:effectLst/>
                <a:latin typeface="Menlo" panose="020B0609030804020204" pitchFamily="49" charset="0"/>
              </a:rPr>
              <a:t>.</a:t>
            </a:r>
            <a:r>
              <a:rPr lang="en-GB" sz="1000" b="0" dirty="0" err="1">
                <a:solidFill>
                  <a:srgbClr val="DCDCAA"/>
                </a:solidFill>
                <a:effectLst/>
                <a:latin typeface="Menlo" panose="020B0609030804020204" pitchFamily="49" charset="0"/>
              </a:rPr>
              <a:t>afterCreate</a:t>
            </a:r>
            <a:r>
              <a:rPr lang="en-GB" sz="1000" b="0" dirty="0">
                <a:solidFill>
                  <a:srgbClr val="D4D4D4"/>
                </a:solidFill>
                <a:effectLst/>
                <a:latin typeface="Menlo" panose="020B0609030804020204" pitchFamily="49" charset="0"/>
              </a:rPr>
              <a:t>((</a:t>
            </a:r>
            <a:r>
              <a:rPr lang="en-GB" sz="1000" b="0" dirty="0">
                <a:solidFill>
                  <a:srgbClr val="9CDCFE"/>
                </a:solidFill>
                <a:effectLst/>
                <a:latin typeface="Menlo" panose="020B0609030804020204" pitchFamily="49" charset="0"/>
              </a:rPr>
              <a:t>tweet</a:t>
            </a:r>
            <a:r>
              <a:rPr lang="en-GB" sz="1000" b="0" dirty="0">
                <a:solidFill>
                  <a:srgbClr val="D4D4D4"/>
                </a:solidFill>
                <a:effectLst/>
                <a:latin typeface="Menlo" panose="020B0609030804020204" pitchFamily="49" charset="0"/>
              </a:rPr>
              <a:t>, </a:t>
            </a:r>
            <a:r>
              <a:rPr lang="en-GB" sz="1000" b="0" dirty="0">
                <a:solidFill>
                  <a:srgbClr val="9CDCFE"/>
                </a:solidFill>
                <a:effectLst/>
                <a:latin typeface="Menlo" panose="020B0609030804020204" pitchFamily="49" charset="0"/>
              </a:rPr>
              <a:t>options</a:t>
            </a:r>
            <a:r>
              <a:rPr lang="en-GB" sz="1000" b="0" dirty="0">
                <a:solidFill>
                  <a:srgbClr val="D4D4D4"/>
                </a:solidFill>
                <a:effectLst/>
                <a:latin typeface="Menlo" panose="020B0609030804020204" pitchFamily="49" charset="0"/>
              </a:rPr>
              <a:t>) </a:t>
            </a:r>
            <a:r>
              <a:rPr lang="en-GB" sz="1000" b="0" dirty="0">
                <a:solidFill>
                  <a:srgbClr val="569CD6"/>
                </a:solidFill>
                <a:effectLst/>
                <a:latin typeface="Menlo" panose="020B0609030804020204" pitchFamily="49" charset="0"/>
              </a:rPr>
              <a:t>=&gt;</a:t>
            </a:r>
            <a:r>
              <a:rPr lang="en-GB" sz="1000" b="0" dirty="0">
                <a:solidFill>
                  <a:srgbClr val="D4D4D4"/>
                </a:solidFill>
                <a:effectLst/>
                <a:latin typeface="Menlo" panose="020B0609030804020204" pitchFamily="49" charset="0"/>
              </a:rPr>
              <a:t> {</a:t>
            </a:r>
          </a:p>
          <a:p>
            <a:r>
              <a:rPr lang="en-GB" sz="1000" b="0" dirty="0">
                <a:solidFill>
                  <a:srgbClr val="4FC1FF"/>
                </a:solidFill>
                <a:effectLst/>
                <a:latin typeface="Menlo" panose="020B0609030804020204" pitchFamily="49" charset="0"/>
              </a:rPr>
              <a:t>  </a:t>
            </a:r>
            <a:r>
              <a:rPr lang="en-GB" sz="1000" b="0" dirty="0" err="1">
                <a:solidFill>
                  <a:srgbClr val="4FC1FF"/>
                </a:solidFill>
                <a:effectLst/>
                <a:latin typeface="Menlo" panose="020B0609030804020204" pitchFamily="49" charset="0"/>
              </a:rPr>
              <a:t>eventEmitter</a:t>
            </a:r>
            <a:r>
              <a:rPr lang="en-GB" sz="1000" b="0" dirty="0" err="1">
                <a:solidFill>
                  <a:srgbClr val="D4D4D4"/>
                </a:solidFill>
                <a:effectLst/>
                <a:latin typeface="Menlo" panose="020B0609030804020204" pitchFamily="49" charset="0"/>
              </a:rPr>
              <a:t>.</a:t>
            </a:r>
            <a:r>
              <a:rPr lang="en-GB" sz="1000" b="0" dirty="0" err="1">
                <a:solidFill>
                  <a:srgbClr val="DCDCAA"/>
                </a:solidFill>
                <a:effectLst/>
                <a:latin typeface="Menlo" panose="020B0609030804020204" pitchFamily="49" charset="0"/>
              </a:rPr>
              <a:t>emit</a:t>
            </a:r>
            <a:r>
              <a:rPr lang="en-GB" sz="1000" b="0" dirty="0">
                <a:solidFill>
                  <a:srgbClr val="D4D4D4"/>
                </a:solidFill>
                <a:effectLst/>
                <a:latin typeface="Menlo" panose="020B0609030804020204" pitchFamily="49" charset="0"/>
              </a:rPr>
              <a:t>(</a:t>
            </a:r>
            <a:r>
              <a:rPr lang="en-GB" sz="1000" b="0" dirty="0">
                <a:solidFill>
                  <a:srgbClr val="CE9178"/>
                </a:solidFill>
                <a:effectLst/>
                <a:latin typeface="Menlo" panose="020B0609030804020204" pitchFamily="49" charset="0"/>
              </a:rPr>
              <a:t>'</a:t>
            </a:r>
            <a:r>
              <a:rPr lang="en-GB" sz="1000" b="0" dirty="0" err="1">
                <a:solidFill>
                  <a:srgbClr val="CE9178"/>
                </a:solidFill>
                <a:effectLst/>
                <a:latin typeface="Menlo" panose="020B0609030804020204" pitchFamily="49" charset="0"/>
              </a:rPr>
              <a:t>newTweet</a:t>
            </a:r>
            <a:r>
              <a:rPr lang="en-GB" sz="1000" b="0" dirty="0">
                <a:solidFill>
                  <a:srgbClr val="CE9178"/>
                </a:solidFill>
                <a:effectLst/>
                <a:latin typeface="Menlo" panose="020B0609030804020204" pitchFamily="49" charset="0"/>
              </a:rPr>
              <a:t>'</a:t>
            </a:r>
            <a:r>
              <a:rPr lang="en-GB" sz="1000" b="0" dirty="0">
                <a:solidFill>
                  <a:srgbClr val="D4D4D4"/>
                </a:solidFill>
                <a:effectLst/>
                <a:latin typeface="Menlo" panose="020B0609030804020204" pitchFamily="49" charset="0"/>
              </a:rPr>
              <a:t>, </a:t>
            </a:r>
            <a:r>
              <a:rPr lang="en-GB" sz="1000" b="0" dirty="0">
                <a:solidFill>
                  <a:srgbClr val="9CDCFE"/>
                </a:solidFill>
                <a:effectLst/>
                <a:latin typeface="Menlo" panose="020B0609030804020204" pitchFamily="49" charset="0"/>
              </a:rPr>
              <a:t>tweet</a:t>
            </a:r>
            <a:r>
              <a:rPr lang="en-GB" sz="1000" b="0" dirty="0">
                <a:solidFill>
                  <a:srgbClr val="D4D4D4"/>
                </a:solidFill>
                <a:effectLst/>
                <a:latin typeface="Menlo" panose="020B0609030804020204" pitchFamily="49" charset="0"/>
              </a:rPr>
              <a:t>);</a:t>
            </a:r>
          </a:p>
          <a:p>
            <a:r>
              <a:rPr lang="en-GB" sz="1000" b="0" dirty="0">
                <a:solidFill>
                  <a:srgbClr val="D4D4D4"/>
                </a:solidFill>
                <a:effectLst/>
                <a:latin typeface="Menlo" panose="020B0609030804020204" pitchFamily="49" charset="0"/>
              </a:rPr>
              <a:t>});</a:t>
            </a:r>
          </a:p>
          <a:p>
            <a:br>
              <a:rPr lang="en-GB" sz="1000" b="0" dirty="0">
                <a:solidFill>
                  <a:srgbClr val="D4D4D4"/>
                </a:solidFill>
                <a:effectLst/>
                <a:latin typeface="Menlo" panose="020B0609030804020204" pitchFamily="49" charset="0"/>
              </a:rPr>
            </a:br>
            <a:r>
              <a:rPr lang="en-GB" sz="1000" b="0" dirty="0">
                <a:solidFill>
                  <a:srgbClr val="6A9955"/>
                </a:solidFill>
                <a:effectLst/>
                <a:latin typeface="Menlo" panose="020B0609030804020204" pitchFamily="49" charset="0"/>
              </a:rPr>
              <a:t>// Frontend code subscribes to "</a:t>
            </a:r>
            <a:r>
              <a:rPr lang="en-GB" sz="1000" b="0" dirty="0" err="1">
                <a:solidFill>
                  <a:srgbClr val="6A9955"/>
                </a:solidFill>
                <a:effectLst/>
                <a:latin typeface="Menlo" panose="020B0609030804020204" pitchFamily="49" charset="0"/>
              </a:rPr>
              <a:t>newTweet</a:t>
            </a:r>
            <a:r>
              <a:rPr lang="en-GB" sz="1000" b="0" dirty="0">
                <a:solidFill>
                  <a:srgbClr val="6A9955"/>
                </a:solidFill>
                <a:effectLst/>
                <a:latin typeface="Menlo" panose="020B0609030804020204" pitchFamily="49" charset="0"/>
              </a:rPr>
              <a:t>" event and update tweet feed</a:t>
            </a:r>
            <a:endParaRPr lang="en-GB" sz="1000" b="0" dirty="0">
              <a:solidFill>
                <a:srgbClr val="D4D4D4"/>
              </a:solidFill>
              <a:effectLst/>
              <a:latin typeface="Menlo" panose="020B0609030804020204" pitchFamily="49" charset="0"/>
            </a:endParaRPr>
          </a:p>
          <a:p>
            <a:r>
              <a:rPr lang="en-GB" sz="1000" b="0" dirty="0" err="1">
                <a:solidFill>
                  <a:srgbClr val="569CD6"/>
                </a:solidFill>
                <a:effectLst/>
                <a:latin typeface="Menlo" panose="020B0609030804020204" pitchFamily="49" charset="0"/>
              </a:rPr>
              <a:t>const</a:t>
            </a:r>
            <a:r>
              <a:rPr lang="en-GB" sz="1000" b="0" dirty="0">
                <a:solidFill>
                  <a:srgbClr val="D4D4D4"/>
                </a:solidFill>
                <a:effectLst/>
                <a:latin typeface="Menlo" panose="020B0609030804020204" pitchFamily="49" charset="0"/>
              </a:rPr>
              <a:t> </a:t>
            </a:r>
            <a:r>
              <a:rPr lang="en-GB" sz="1000" b="0" dirty="0">
                <a:solidFill>
                  <a:srgbClr val="4FC1FF"/>
                </a:solidFill>
                <a:effectLst/>
                <a:latin typeface="Menlo" panose="020B0609030804020204" pitchFamily="49" charset="0"/>
              </a:rPr>
              <a:t>socket</a:t>
            </a:r>
            <a:r>
              <a:rPr lang="en-GB" sz="1000" b="0" dirty="0">
                <a:solidFill>
                  <a:srgbClr val="D4D4D4"/>
                </a:solidFill>
                <a:effectLst/>
                <a:latin typeface="Menlo" panose="020B0609030804020204" pitchFamily="49" charset="0"/>
              </a:rPr>
              <a:t> = </a:t>
            </a:r>
            <a:r>
              <a:rPr lang="en-GB" sz="1000" b="0" dirty="0">
                <a:solidFill>
                  <a:srgbClr val="DCDCAA"/>
                </a:solidFill>
                <a:effectLst/>
                <a:latin typeface="Menlo" panose="020B0609030804020204" pitchFamily="49" charset="0"/>
              </a:rPr>
              <a:t>io</a:t>
            </a:r>
            <a:r>
              <a:rPr lang="en-GB" sz="1000" b="0" dirty="0">
                <a:solidFill>
                  <a:srgbClr val="D4D4D4"/>
                </a:solidFill>
                <a:effectLst/>
                <a:latin typeface="Menlo" panose="020B0609030804020204" pitchFamily="49" charset="0"/>
              </a:rPr>
              <a:t>();</a:t>
            </a:r>
          </a:p>
          <a:p>
            <a:br>
              <a:rPr lang="en-GB" sz="1000" b="0" dirty="0">
                <a:solidFill>
                  <a:srgbClr val="D4D4D4"/>
                </a:solidFill>
                <a:effectLst/>
                <a:latin typeface="Menlo" panose="020B0609030804020204" pitchFamily="49" charset="0"/>
              </a:rPr>
            </a:br>
            <a:r>
              <a:rPr lang="en-GB" sz="1000" b="0" dirty="0" err="1">
                <a:solidFill>
                  <a:srgbClr val="4FC1FF"/>
                </a:solidFill>
                <a:effectLst/>
                <a:latin typeface="Menlo" panose="020B0609030804020204" pitchFamily="49" charset="0"/>
              </a:rPr>
              <a:t>socket</a:t>
            </a:r>
            <a:r>
              <a:rPr lang="en-GB" sz="1000" b="0" dirty="0" err="1">
                <a:solidFill>
                  <a:srgbClr val="D4D4D4"/>
                </a:solidFill>
                <a:effectLst/>
                <a:latin typeface="Menlo" panose="020B0609030804020204" pitchFamily="49" charset="0"/>
              </a:rPr>
              <a:t>.</a:t>
            </a:r>
            <a:r>
              <a:rPr lang="en-GB" sz="1000" b="0" dirty="0" err="1">
                <a:solidFill>
                  <a:srgbClr val="DCDCAA"/>
                </a:solidFill>
                <a:effectLst/>
                <a:latin typeface="Menlo" panose="020B0609030804020204" pitchFamily="49" charset="0"/>
              </a:rPr>
              <a:t>on</a:t>
            </a:r>
            <a:r>
              <a:rPr lang="en-GB" sz="1000" b="0" dirty="0">
                <a:solidFill>
                  <a:srgbClr val="D4D4D4"/>
                </a:solidFill>
                <a:effectLst/>
                <a:latin typeface="Menlo" panose="020B0609030804020204" pitchFamily="49" charset="0"/>
              </a:rPr>
              <a:t>(</a:t>
            </a:r>
            <a:r>
              <a:rPr lang="en-GB" sz="1000" b="0" dirty="0">
                <a:solidFill>
                  <a:srgbClr val="CE9178"/>
                </a:solidFill>
                <a:effectLst/>
                <a:latin typeface="Menlo" panose="020B0609030804020204" pitchFamily="49" charset="0"/>
              </a:rPr>
              <a:t>'</a:t>
            </a:r>
            <a:r>
              <a:rPr lang="en-GB" sz="1000" b="0" dirty="0" err="1">
                <a:solidFill>
                  <a:srgbClr val="CE9178"/>
                </a:solidFill>
                <a:effectLst/>
                <a:latin typeface="Menlo" panose="020B0609030804020204" pitchFamily="49" charset="0"/>
              </a:rPr>
              <a:t>newTweet</a:t>
            </a:r>
            <a:r>
              <a:rPr lang="en-GB" sz="1000" b="0" dirty="0">
                <a:solidFill>
                  <a:srgbClr val="CE9178"/>
                </a:solidFill>
                <a:effectLst/>
                <a:latin typeface="Menlo" panose="020B0609030804020204" pitchFamily="49" charset="0"/>
              </a:rPr>
              <a:t>'</a:t>
            </a:r>
            <a:r>
              <a:rPr lang="en-GB" sz="1000" b="0" dirty="0">
                <a:solidFill>
                  <a:srgbClr val="D4D4D4"/>
                </a:solidFill>
                <a:effectLst/>
                <a:latin typeface="Menlo" panose="020B0609030804020204" pitchFamily="49" charset="0"/>
              </a:rPr>
              <a:t>, (</a:t>
            </a:r>
            <a:r>
              <a:rPr lang="en-GB" sz="1000" b="0" dirty="0">
                <a:solidFill>
                  <a:srgbClr val="9CDCFE"/>
                </a:solidFill>
                <a:effectLst/>
                <a:latin typeface="Menlo" panose="020B0609030804020204" pitchFamily="49" charset="0"/>
              </a:rPr>
              <a:t>tweet</a:t>
            </a:r>
            <a:r>
              <a:rPr lang="en-GB" sz="1000" b="0" dirty="0">
                <a:solidFill>
                  <a:srgbClr val="D4D4D4"/>
                </a:solidFill>
                <a:effectLst/>
                <a:latin typeface="Menlo" panose="020B0609030804020204" pitchFamily="49" charset="0"/>
              </a:rPr>
              <a:t>) </a:t>
            </a:r>
            <a:r>
              <a:rPr lang="en-GB" sz="1000" b="0" dirty="0">
                <a:solidFill>
                  <a:srgbClr val="569CD6"/>
                </a:solidFill>
                <a:effectLst/>
                <a:latin typeface="Menlo" panose="020B0609030804020204" pitchFamily="49" charset="0"/>
              </a:rPr>
              <a:t>=&gt;</a:t>
            </a:r>
            <a:r>
              <a:rPr lang="en-GB" sz="1000" b="0" dirty="0">
                <a:solidFill>
                  <a:srgbClr val="D4D4D4"/>
                </a:solidFill>
                <a:effectLst/>
                <a:latin typeface="Menlo" panose="020B0609030804020204" pitchFamily="49" charset="0"/>
              </a:rPr>
              <a:t> {</a:t>
            </a:r>
          </a:p>
          <a:p>
            <a:r>
              <a:rPr lang="en-GB" sz="1000" b="0" dirty="0">
                <a:solidFill>
                  <a:srgbClr val="6A9955"/>
                </a:solidFill>
                <a:effectLst/>
                <a:latin typeface="Menlo" panose="020B0609030804020204" pitchFamily="49" charset="0"/>
              </a:rPr>
              <a:t>// Update tweet feed with the new tweet</a:t>
            </a:r>
            <a:endParaRPr lang="en-GB" sz="1000" b="0" dirty="0">
              <a:solidFill>
                <a:srgbClr val="D4D4D4"/>
              </a:solidFill>
              <a:effectLst/>
              <a:latin typeface="Menlo" panose="020B0609030804020204" pitchFamily="49" charset="0"/>
            </a:endParaRPr>
          </a:p>
          <a:p>
            <a:r>
              <a:rPr lang="en-GB" sz="10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210462"/>
            <a:ext cx="5342637" cy="1304015"/>
          </a:xfrm>
        </p:spPr>
        <p:txBody>
          <a:bodyPr>
            <a:normAutofit fontScale="92500" lnSpcReduction="20000"/>
          </a:bodyPr>
          <a:lstStyle/>
          <a:p>
            <a:pPr marL="0" indent="0" algn="l">
              <a:buNone/>
            </a:pPr>
            <a:r>
              <a:rPr lang="en-GB" dirty="0">
                <a:solidFill>
                  <a:srgbClr val="374151"/>
                </a:solidFill>
              </a:rPr>
              <a:t>Events are a powerful way to send notifications and updates between different parts of your application, including between your backend and frontend. In this slide, we'll explore how to emit events in Node.js every time a new tweet is created, and how to subscribe to those events in your frontend code to update the tweet feed in real-time.</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6096000" y="4917883"/>
            <a:ext cx="6096000" cy="19401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In this example, we create an </a:t>
            </a:r>
            <a:r>
              <a:rPr lang="en-GB" sz="1400" dirty="0" err="1"/>
              <a:t>EventEmitter</a:t>
            </a:r>
            <a:r>
              <a:rPr lang="en-GB" sz="1400" dirty="0"/>
              <a:t> instance in the backend and emit a "</a:t>
            </a:r>
            <a:r>
              <a:rPr lang="en-GB" sz="1400" dirty="0" err="1"/>
              <a:t>newTweet</a:t>
            </a:r>
            <a:r>
              <a:rPr lang="en-GB" sz="1400" dirty="0"/>
              <a:t>" event using </a:t>
            </a:r>
            <a:r>
              <a:rPr lang="en-GB" sz="1400" dirty="0" err="1"/>
              <a:t>eventEmitter.emit</a:t>
            </a:r>
            <a:r>
              <a:rPr lang="en-GB" sz="1400" dirty="0"/>
              <a:t>() every time a tweet is created in the database. In the frontend, we use the </a:t>
            </a:r>
            <a:r>
              <a:rPr lang="en-GB" sz="1400" dirty="0" err="1"/>
              <a:t>Socket.io</a:t>
            </a:r>
            <a:r>
              <a:rPr lang="en-GB" sz="1400" dirty="0"/>
              <a:t> library to establish a persistent connection with the backend and listen for the "</a:t>
            </a:r>
            <a:r>
              <a:rPr lang="en-GB" sz="1400" dirty="0" err="1"/>
              <a:t>newTweet</a:t>
            </a:r>
            <a:r>
              <a:rPr lang="en-GB" sz="1400" dirty="0"/>
              <a:t>" event using </a:t>
            </a:r>
            <a:r>
              <a:rPr lang="en-GB" sz="1400" dirty="0" err="1"/>
              <a:t>socket.on</a:t>
            </a:r>
            <a:r>
              <a:rPr lang="en-GB" sz="1400" dirty="0"/>
              <a:t>(). When a new tweet is received, we update the tweet feed with the new tweet.</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3514477"/>
            <a:ext cx="5342637" cy="2759102"/>
          </a:xfrm>
          <a:prstGeom prst="rect">
            <a:avLst/>
          </a:prstGeom>
        </p:spPr>
        <p:txBody>
          <a:bodyPr vert="horz" lIns="0" tIns="0" rIns="0" bIns="0" rtlCol="0">
            <a:normAutofit fontScale="92500"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Events are a core concept in Node.js and can be used to trigger actions and updates across your application.</a:t>
            </a:r>
          </a:p>
          <a:p>
            <a:pPr>
              <a:buFont typeface="Arial" panose="020B0604020202020204" pitchFamily="34" charset="0"/>
              <a:buChar char="•"/>
            </a:pPr>
            <a:r>
              <a:rPr lang="en-GB" dirty="0">
                <a:solidFill>
                  <a:srgbClr val="374151"/>
                </a:solidFill>
              </a:rPr>
              <a:t>In this example, we can emit a "</a:t>
            </a:r>
            <a:r>
              <a:rPr lang="en-GB" dirty="0" err="1">
                <a:solidFill>
                  <a:srgbClr val="374151"/>
                </a:solidFill>
              </a:rPr>
              <a:t>newTweet</a:t>
            </a:r>
            <a:r>
              <a:rPr lang="en-GB" dirty="0">
                <a:solidFill>
                  <a:srgbClr val="374151"/>
                </a:solidFill>
              </a:rPr>
              <a:t>" event every time a tweet is created in the database using </a:t>
            </a:r>
            <a:r>
              <a:rPr lang="en-GB" dirty="0" err="1">
                <a:solidFill>
                  <a:srgbClr val="374151"/>
                </a:solidFill>
              </a:rPr>
              <a:t>Sequelize</a:t>
            </a:r>
            <a:r>
              <a:rPr lang="en-GB" dirty="0">
                <a:solidFill>
                  <a:srgbClr val="374151"/>
                </a:solidFill>
              </a:rPr>
              <a:t>.</a:t>
            </a:r>
          </a:p>
          <a:p>
            <a:pPr>
              <a:buFont typeface="Arial" panose="020B0604020202020204" pitchFamily="34" charset="0"/>
              <a:buChar char="•"/>
            </a:pPr>
            <a:r>
              <a:rPr lang="en-GB" dirty="0">
                <a:solidFill>
                  <a:srgbClr val="374151"/>
                </a:solidFill>
              </a:rPr>
              <a:t>The frontend can use the </a:t>
            </a:r>
            <a:r>
              <a:rPr lang="en-GB" dirty="0" err="1">
                <a:solidFill>
                  <a:srgbClr val="374151"/>
                </a:solidFill>
              </a:rPr>
              <a:t>Socket.io</a:t>
            </a:r>
            <a:r>
              <a:rPr lang="en-GB" dirty="0">
                <a:solidFill>
                  <a:srgbClr val="374151"/>
                </a:solidFill>
              </a:rPr>
              <a:t> library to listen for this event and update the tweet feed in real-time.</a:t>
            </a:r>
          </a:p>
          <a:p>
            <a:pPr>
              <a:buFont typeface="Arial" panose="020B0604020202020204" pitchFamily="34" charset="0"/>
              <a:buChar char="•"/>
            </a:pPr>
            <a:r>
              <a:rPr lang="en-GB" dirty="0" err="1">
                <a:solidFill>
                  <a:srgbClr val="374151"/>
                </a:solidFill>
              </a:rPr>
              <a:t>Socket.io</a:t>
            </a:r>
            <a:r>
              <a:rPr lang="en-GB" dirty="0">
                <a:solidFill>
                  <a:srgbClr val="374151"/>
                </a:solidFill>
              </a:rPr>
              <a:t> uses </a:t>
            </a:r>
            <a:r>
              <a:rPr lang="en-GB" dirty="0" err="1">
                <a:solidFill>
                  <a:srgbClr val="374151"/>
                </a:solidFill>
              </a:rPr>
              <a:t>websockets</a:t>
            </a:r>
            <a:r>
              <a:rPr lang="en-GB" dirty="0">
                <a:solidFill>
                  <a:srgbClr val="374151"/>
                </a:solidFill>
              </a:rPr>
              <a:t> to create a persistent connection between the frontend and backend, allowing for real-time updates.</a:t>
            </a:r>
          </a:p>
          <a:p>
            <a:pPr>
              <a:buFont typeface="Arial" panose="020B0604020202020204" pitchFamily="34" charset="0"/>
              <a:buChar char="•"/>
            </a:pPr>
            <a:r>
              <a:rPr lang="en-GB" dirty="0">
                <a:solidFill>
                  <a:srgbClr val="374151"/>
                </a:solidFill>
              </a:rPr>
              <a:t>By using events and </a:t>
            </a:r>
            <a:r>
              <a:rPr lang="en-GB" dirty="0" err="1">
                <a:solidFill>
                  <a:srgbClr val="374151"/>
                </a:solidFill>
              </a:rPr>
              <a:t>Socket.io</a:t>
            </a:r>
            <a:r>
              <a:rPr lang="en-GB" dirty="0">
                <a:solidFill>
                  <a:srgbClr val="374151"/>
                </a:solidFill>
              </a:rPr>
              <a:t>, you can create a more dynamic and responsive user experience in your applications.</a:t>
            </a:r>
          </a:p>
        </p:txBody>
      </p:sp>
    </p:spTree>
    <p:extLst>
      <p:ext uri="{BB962C8B-B14F-4D97-AF65-F5344CB8AC3E}">
        <p14:creationId xmlns:p14="http://schemas.microsoft.com/office/powerpoint/2010/main" val="3216345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429992-29C5-61D7-5CA8-7387D44631A2}"/>
              </a:ext>
            </a:extLst>
          </p:cNvPr>
          <p:cNvSpPr/>
          <p:nvPr/>
        </p:nvSpPr>
        <p:spPr>
          <a:xfrm>
            <a:off x="238539" y="3882806"/>
            <a:ext cx="5406887" cy="394996"/>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Connect the </a:t>
            </a:r>
            <a:r>
              <a:rPr lang="da-DK" dirty="0" err="1"/>
              <a:t>frontend</a:t>
            </a:r>
            <a:r>
              <a:rPr lang="da-DK" dirty="0"/>
              <a:t> to the tweet-feed</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56</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34977"/>
            <a:ext cx="5757329" cy="3477875"/>
          </a:xfrm>
          <a:prstGeom prst="rect">
            <a:avLst/>
          </a:prstGeom>
          <a:noFill/>
        </p:spPr>
        <p:txBody>
          <a:bodyPr wrap="square">
            <a:spAutoFit/>
          </a:bodyPr>
          <a:lstStyle/>
          <a:p>
            <a:r>
              <a:rPr lang="en-GB" sz="1100" b="0" dirty="0">
                <a:solidFill>
                  <a:srgbClr val="6A9955"/>
                </a:solidFill>
                <a:effectLst/>
                <a:latin typeface="Menlo" panose="020B0609030804020204" pitchFamily="49" charset="0"/>
              </a:rPr>
              <a:t>// Connect to the Node.js server using </a:t>
            </a:r>
            <a:r>
              <a:rPr lang="en-GB" sz="1100" b="0" dirty="0" err="1">
                <a:solidFill>
                  <a:srgbClr val="6A9955"/>
                </a:solidFill>
                <a:effectLst/>
                <a:latin typeface="Menlo" panose="020B0609030804020204" pitchFamily="49" charset="0"/>
              </a:rPr>
              <a:t>Socket.IO</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socket</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io</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When a new tweet is received, add it to the list of tweets</a:t>
            </a:r>
            <a:endParaRPr lang="en-GB" sz="1100" b="0" dirty="0">
              <a:solidFill>
                <a:srgbClr val="D4D4D4"/>
              </a:solidFill>
              <a:effectLst/>
              <a:latin typeface="Menlo" panose="020B0609030804020204" pitchFamily="49" charset="0"/>
            </a:endParaRPr>
          </a:p>
          <a:p>
            <a:r>
              <a:rPr lang="en-GB" sz="1100" b="0" dirty="0" err="1">
                <a:solidFill>
                  <a:srgbClr val="9CDCFE"/>
                </a:solidFill>
                <a:effectLst/>
                <a:latin typeface="Menlo" panose="020B0609030804020204" pitchFamily="49" charset="0"/>
              </a:rPr>
              <a:t>socket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on</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newTweet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function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tweet</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tweetElement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createElement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'div’</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tweetElement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innerHTML</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tweet</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text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getElementById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tweetList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appendChild</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tweetElement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When the user submits a new tweet, send it to the server</a:t>
            </a:r>
            <a:endParaRPr lang="en-GB" sz="1100" b="0" dirty="0">
              <a:solidFill>
                <a:srgbClr val="D4D4D4"/>
              </a:solidFill>
              <a:effectLst/>
              <a:latin typeface="Menlo" panose="020B0609030804020204" pitchFamily="49" charset="0"/>
            </a:endParaRPr>
          </a:p>
          <a:p>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getElementById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tweetForm</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addEventListener</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'submit'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function</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event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event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preventDefault</a:t>
            </a:r>
            <a:r>
              <a:rPr lang="en-GB" sz="1100" b="0" dirty="0">
                <a:solidFill>
                  <a:srgbClr val="D4D4D4"/>
                </a:solidFill>
                <a:effectLst/>
                <a:latin typeface="Menlo" panose="020B0609030804020204" pitchFamily="49" charset="0"/>
              </a:rPr>
              <a:t>();</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getElementById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tweetText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value</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socket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emit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createTweet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text: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tweetText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document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getElementById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tweetText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value</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endParaRPr lang="en-GB" sz="11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210462"/>
            <a:ext cx="5342637" cy="1537367"/>
          </a:xfrm>
        </p:spPr>
        <p:txBody>
          <a:bodyPr>
            <a:normAutofit/>
          </a:bodyPr>
          <a:lstStyle/>
          <a:p>
            <a:pPr marL="0" indent="0" algn="l">
              <a:buNone/>
            </a:pPr>
            <a:r>
              <a:rPr lang="en-GB" dirty="0">
                <a:solidFill>
                  <a:srgbClr val="374151"/>
                </a:solidFill>
              </a:rPr>
              <a:t>We use socket io to connect the frontend to the backend. In order to use it, it must be imported – this is usually done in the HTML code.</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6096000" y="3747829"/>
            <a:ext cx="6096000" cy="23575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In this example, the io() function is used to connect to the Node.js server using </a:t>
            </a:r>
            <a:r>
              <a:rPr lang="en-GB" sz="1400" dirty="0" err="1"/>
              <a:t>Socket.IO</a:t>
            </a:r>
            <a:r>
              <a:rPr lang="en-GB" sz="1400" dirty="0"/>
              <a:t>. The </a:t>
            </a:r>
            <a:r>
              <a:rPr lang="en-GB" sz="1400" dirty="0" err="1"/>
              <a:t>socket.on</a:t>
            </a:r>
            <a:r>
              <a:rPr lang="en-GB" sz="1400" dirty="0"/>
              <a:t>() function is used to listen for the "</a:t>
            </a:r>
            <a:r>
              <a:rPr lang="en-GB" sz="1400" dirty="0" err="1"/>
              <a:t>newTweet</a:t>
            </a:r>
            <a:r>
              <a:rPr lang="en-GB" sz="1400" dirty="0"/>
              <a:t>" event and add new tweets to the list. The </a:t>
            </a:r>
            <a:r>
              <a:rPr lang="en-GB" sz="1400" dirty="0" err="1"/>
              <a:t>socket.emit</a:t>
            </a:r>
            <a:r>
              <a:rPr lang="en-GB" sz="1400" dirty="0"/>
              <a:t>() function is used to send a new tweet to the server when the user submits the form. The HTML form element would have an ID of "</a:t>
            </a:r>
            <a:r>
              <a:rPr lang="en-GB" sz="1400" dirty="0" err="1"/>
              <a:t>tweetForm</a:t>
            </a:r>
            <a:r>
              <a:rPr lang="en-GB" sz="1400" dirty="0"/>
              <a:t>" and the tweet text input would have an ID of "</a:t>
            </a:r>
            <a:r>
              <a:rPr lang="en-GB" sz="1400" dirty="0" err="1"/>
              <a:t>tweetText</a:t>
            </a:r>
            <a:r>
              <a:rPr lang="en-GB" sz="1400" dirty="0"/>
              <a:t>". The list of tweets would be contained in an element with an ID of "</a:t>
            </a:r>
            <a:r>
              <a:rPr lang="en-GB" sz="1400" dirty="0" err="1"/>
              <a:t>tweetList</a:t>
            </a:r>
            <a:r>
              <a:rPr lang="en-GB" sz="1400" dirty="0"/>
              <a:t>".</a:t>
            </a:r>
            <a:endParaRPr lang="en-DK" sz="1400" dirty="0" err="1"/>
          </a:p>
        </p:txBody>
      </p:sp>
      <p:sp>
        <p:nvSpPr>
          <p:cNvPr id="10" name="TextBox 9">
            <a:extLst>
              <a:ext uri="{FF2B5EF4-FFF2-40B4-BE49-F238E27FC236}">
                <a16:creationId xmlns:a16="http://schemas.microsoft.com/office/drawing/2014/main" id="{F4039F62-4456-07C5-C4BA-B6AB265DCFD3}"/>
              </a:ext>
            </a:extLst>
          </p:cNvPr>
          <p:cNvSpPr txBox="1"/>
          <p:nvPr/>
        </p:nvSpPr>
        <p:spPr>
          <a:xfrm>
            <a:off x="476083" y="3941804"/>
            <a:ext cx="4931797" cy="276999"/>
          </a:xfrm>
          <a:prstGeom prst="rect">
            <a:avLst/>
          </a:prstGeom>
          <a:noFill/>
        </p:spPr>
        <p:txBody>
          <a:bodyPr wrap="square">
            <a:spAutoFit/>
          </a:bodyPr>
          <a:lstStyle/>
          <a:p>
            <a:pPr algn="ctr"/>
            <a:r>
              <a:rPr lang="en-GB" sz="1200" b="0" dirty="0">
                <a:solidFill>
                  <a:srgbClr val="808080"/>
                </a:solidFill>
                <a:effectLst/>
                <a:latin typeface="Menlo" panose="020B0609030804020204" pitchFamily="49" charset="0"/>
              </a:rPr>
              <a:t>&lt;</a:t>
            </a:r>
            <a:r>
              <a:rPr lang="en-GB" sz="1200" b="0" dirty="0">
                <a:solidFill>
                  <a:srgbClr val="569CD6"/>
                </a:solidFill>
                <a:effectLst/>
                <a:latin typeface="Menlo" panose="020B0609030804020204" pitchFamily="49" charset="0"/>
              </a:rPr>
              <a:t>script</a:t>
            </a:r>
            <a:r>
              <a:rPr lang="en-GB" sz="1200" b="0" dirty="0">
                <a:solidFill>
                  <a:srgbClr val="D4D4D4"/>
                </a:solidFill>
                <a:effectLst/>
                <a:latin typeface="Menlo" panose="020B0609030804020204" pitchFamily="49" charset="0"/>
              </a:rPr>
              <a:t> </a:t>
            </a:r>
            <a:r>
              <a:rPr lang="en-GB" sz="1200" b="0" dirty="0" err="1">
                <a:solidFill>
                  <a:srgbClr val="9CDCFE"/>
                </a:solidFill>
                <a:effectLst/>
                <a:latin typeface="Menlo" panose="020B0609030804020204" pitchFamily="49" charset="0"/>
              </a:rPr>
              <a:t>src</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socket.io</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socket.io.js</a:t>
            </a:r>
            <a:r>
              <a:rPr lang="en-GB" sz="1200" b="0" dirty="0">
                <a:solidFill>
                  <a:srgbClr val="CE9178"/>
                </a:solidFill>
                <a:effectLst/>
                <a:latin typeface="Menlo" panose="020B0609030804020204" pitchFamily="49" charset="0"/>
              </a:rPr>
              <a:t>"</a:t>
            </a:r>
            <a:r>
              <a:rPr lang="en-GB" sz="1200" b="0" dirty="0">
                <a:solidFill>
                  <a:srgbClr val="808080"/>
                </a:solidFill>
                <a:effectLst/>
                <a:latin typeface="Menlo" panose="020B0609030804020204" pitchFamily="49" charset="0"/>
              </a:rPr>
              <a:t>&gt;&lt;/</a:t>
            </a:r>
            <a:r>
              <a:rPr lang="en-GB" sz="1200" b="0" dirty="0">
                <a:solidFill>
                  <a:srgbClr val="569CD6"/>
                </a:solidFill>
                <a:effectLst/>
                <a:latin typeface="Menlo" panose="020B0609030804020204" pitchFamily="49" charset="0"/>
              </a:rPr>
              <a:t>script</a:t>
            </a:r>
            <a:r>
              <a:rPr lang="en-GB" sz="1200" b="0" dirty="0">
                <a:solidFill>
                  <a:srgbClr val="808080"/>
                </a:solidFill>
                <a:effectLst/>
                <a:latin typeface="Menlo" panose="020B0609030804020204" pitchFamily="49" charset="0"/>
              </a:rPr>
              <a:t>&gt;</a:t>
            </a:r>
            <a:endParaRPr lang="en-GB" sz="12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46741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illede">
            <a:extLst>
              <a:ext uri="{FF2B5EF4-FFF2-40B4-BE49-F238E27FC236}">
                <a16:creationId xmlns:a16="http://schemas.microsoft.com/office/drawing/2014/main" id="{050984D9-4E34-B8E8-8C3B-70DFF3F57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411"/>
            <a:ext cx="12192000" cy="6964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0EE56-B5B2-05E6-FBE2-75E71405B718}"/>
              </a:ext>
            </a:extLst>
          </p:cNvPr>
          <p:cNvSpPr>
            <a:spLocks noGrp="1"/>
          </p:cNvSpPr>
          <p:nvPr>
            <p:ph type="ctrTitle"/>
          </p:nvPr>
        </p:nvSpPr>
        <p:spPr>
          <a:xfrm>
            <a:off x="124333" y="4867943"/>
            <a:ext cx="11943333" cy="1018253"/>
          </a:xfrm>
        </p:spPr>
        <p:txBody>
          <a:bodyPr/>
          <a:lstStyle/>
          <a:p>
            <a:pPr algn="ctr"/>
            <a:r>
              <a:rPr lang="en-DK" sz="6600" dirty="0"/>
              <a:t>Learn more!</a:t>
            </a:r>
          </a:p>
        </p:txBody>
      </p:sp>
      <p:sp>
        <p:nvSpPr>
          <p:cNvPr id="3" name="Date Placeholder 2">
            <a:extLst>
              <a:ext uri="{FF2B5EF4-FFF2-40B4-BE49-F238E27FC236}">
                <a16:creationId xmlns:a16="http://schemas.microsoft.com/office/drawing/2014/main" id="{28D035A6-1F79-301E-5755-7E2CA37046C4}"/>
              </a:ext>
            </a:extLst>
          </p:cNvPr>
          <p:cNvSpPr>
            <a:spLocks noGrp="1"/>
          </p:cNvSpPr>
          <p:nvPr>
            <p:ph type="dt" sz="half" idx="2"/>
          </p:nvPr>
        </p:nvSpPr>
        <p:spPr/>
        <p:txBody>
          <a:bodyPr/>
          <a:lstStyle/>
          <a:p>
            <a:fld id="{56248E3A-205A-F548-8D18-BAC99E5979A4}" type="datetime1">
              <a:rPr lang="en-GB" smtClean="0"/>
              <a:t>18/09/2024</a:t>
            </a:fld>
            <a:endParaRPr lang="en-GB" dirty="0"/>
          </a:p>
        </p:txBody>
      </p:sp>
    </p:spTree>
    <p:extLst>
      <p:ext uri="{BB962C8B-B14F-4D97-AF65-F5344CB8AC3E}">
        <p14:creationId xmlns:p14="http://schemas.microsoft.com/office/powerpoint/2010/main" val="3578243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Sessions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58</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0"/>
            <a:ext cx="5757329" cy="5078313"/>
          </a:xfrm>
          <a:prstGeom prst="rect">
            <a:avLst/>
          </a:prstGeom>
          <a:noFill/>
        </p:spPr>
        <p:txBody>
          <a:bodyPr wrap="square">
            <a:spAutoFit/>
          </a:bodyPr>
          <a:lstStyle/>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express</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'express'</a:t>
            </a:r>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session</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'express-session'</a:t>
            </a:r>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app</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express</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app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use</a:t>
            </a:r>
            <a:r>
              <a:rPr lang="en-GB" sz="1200" b="0" dirty="0">
                <a:solidFill>
                  <a:srgbClr val="D4D4D4"/>
                </a:solidFill>
                <a:effectLst/>
                <a:latin typeface="Menlo" panose="020B0609030804020204" pitchFamily="49" charset="0"/>
              </a:rPr>
              <a:t>(</a:t>
            </a:r>
            <a:r>
              <a:rPr lang="en-GB" sz="1200" b="0" dirty="0">
                <a:solidFill>
                  <a:srgbClr val="DCDCAA"/>
                </a:solidFill>
                <a:effectLst/>
                <a:latin typeface="Menlo" panose="020B0609030804020204" pitchFamily="49" charset="0"/>
              </a:rPr>
              <a:t>session</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secret: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mysecretkey</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resave:</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false</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saveUninitialized</a:t>
            </a:r>
            <a:r>
              <a:rPr lang="en-GB" sz="1200" b="0" dirty="0">
                <a:solidFill>
                  <a:srgbClr val="9CDCFE"/>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true</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cookie:</a:t>
            </a:r>
            <a:r>
              <a:rPr lang="en-GB" sz="1200" b="0" dirty="0">
                <a:solidFill>
                  <a:srgbClr val="D4D4D4"/>
                </a:solidFill>
                <a:effectLst/>
                <a:latin typeface="Menlo" panose="020B0609030804020204" pitchFamily="49" charset="0"/>
              </a:rPr>
              <a:t> { </a:t>
            </a:r>
            <a:r>
              <a:rPr lang="en-GB" sz="1200" b="0" dirty="0">
                <a:solidFill>
                  <a:srgbClr val="9CDCFE"/>
                </a:solidFill>
                <a:effectLst/>
                <a:latin typeface="Menlo" panose="020B0609030804020204" pitchFamily="49" charset="0"/>
              </a:rPr>
              <a:t>secure:</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false</a:t>
            </a:r>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app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get</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'/home'</a:t>
            </a:r>
            <a:r>
              <a:rPr lang="en-GB" sz="1200" b="0" dirty="0">
                <a:solidFill>
                  <a:srgbClr val="D4D4D4"/>
                </a:solidFill>
                <a:effectLst/>
                <a:latin typeface="Menlo" panose="020B0609030804020204" pitchFamily="49" charset="0"/>
              </a:rPr>
              <a:t>, (</a:t>
            </a:r>
            <a:r>
              <a:rPr lang="en-GB" sz="1200" b="0" dirty="0" err="1">
                <a:solidFill>
                  <a:srgbClr val="9CDCFE"/>
                </a:solidFill>
                <a:effectLst/>
                <a:latin typeface="Menlo" panose="020B0609030804020204" pitchFamily="49" charset="0"/>
              </a:rPr>
              <a:t>req</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res</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569CD6"/>
                </a:solidFill>
                <a:effectLst/>
                <a:latin typeface="Menlo" panose="020B0609030804020204" pitchFamily="49" charset="0"/>
              </a:rPr>
              <a:t>  </a:t>
            </a:r>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a:solidFill>
                  <a:srgbClr val="D4D4D4"/>
                </a:solidFill>
                <a:effectLst/>
                <a:latin typeface="Menlo" panose="020B0609030804020204" pitchFamily="49" charset="0"/>
              </a:rPr>
              <a:t> = </a:t>
            </a:r>
            <a:r>
              <a:rPr lang="en-GB" sz="1200" b="0" dirty="0" err="1">
                <a:solidFill>
                  <a:srgbClr val="9CDCFE"/>
                </a:solidFill>
                <a:effectLst/>
                <a:latin typeface="Menlo" panose="020B0609030804020204" pitchFamily="49" charset="0"/>
              </a:rPr>
              <a:t>req</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session</a:t>
            </a:r>
            <a:r>
              <a:rPr lang="en-GB" sz="1200" b="0" dirty="0">
                <a:solidFill>
                  <a:srgbClr val="D4D4D4"/>
                </a:solidFill>
                <a:effectLst/>
                <a:latin typeface="Menlo" panose="020B0609030804020204" pitchFamily="49" charset="0"/>
              </a:rPr>
              <a:t>;</a:t>
            </a:r>
          </a:p>
          <a:p>
            <a:r>
              <a:rPr lang="en-GB" sz="1200" b="0" dirty="0">
                <a:solidFill>
                  <a:srgbClr val="C586C0"/>
                </a:solidFill>
                <a:effectLst/>
                <a:latin typeface="Menlo" panose="020B0609030804020204" pitchFamily="49" charset="0"/>
              </a:rPr>
              <a:t>  if</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D4D4D4"/>
                </a:solidFill>
                <a:effectLst/>
                <a:latin typeface="Menlo" panose="020B0609030804020204" pitchFamily="49" charset="0"/>
              </a:rPr>
              <a:t>) {</a:t>
            </a:r>
          </a:p>
          <a:p>
            <a:r>
              <a:rPr lang="en-GB" sz="1200" b="0" dirty="0">
                <a:solidFill>
                  <a:srgbClr val="4FC1FF"/>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else</a:t>
            </a:r>
            <a:r>
              <a:rPr lang="en-GB" sz="1200" b="0" dirty="0">
                <a:solidFill>
                  <a:srgbClr val="D4D4D4"/>
                </a:solidFill>
                <a:effectLst/>
                <a:latin typeface="Menlo" panose="020B0609030804020204" pitchFamily="49" charset="0"/>
              </a:rPr>
              <a:t> {</a:t>
            </a:r>
          </a:p>
          <a:p>
            <a:r>
              <a:rPr lang="en-GB" sz="1200" b="0" dirty="0">
                <a:solidFill>
                  <a:srgbClr val="4FC1FF"/>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D4D4D4"/>
                </a:solidFill>
                <a:effectLst/>
                <a:latin typeface="Menlo" panose="020B0609030804020204" pitchFamily="49" charset="0"/>
              </a:rPr>
              <a:t> = </a:t>
            </a:r>
            <a:r>
              <a:rPr lang="en-GB" sz="1200" b="0" dirty="0">
                <a:solidFill>
                  <a:srgbClr val="B5CEA8"/>
                </a:solidFill>
                <a:effectLst/>
                <a:latin typeface="Menlo" panose="020B0609030804020204" pitchFamily="49" charset="0"/>
              </a:rPr>
              <a:t>1</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send</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`You have visited this </a:t>
            </a:r>
          </a:p>
          <a:p>
            <a:r>
              <a:rPr lang="en-GB" sz="1200" b="0" dirty="0">
                <a:solidFill>
                  <a:srgbClr val="CE9178"/>
                </a:solidFill>
                <a:effectLst/>
                <a:latin typeface="Menlo" panose="020B0609030804020204" pitchFamily="49" charset="0"/>
              </a:rPr>
              <a:t>  page </a:t>
            </a:r>
            <a:r>
              <a:rPr lang="en-GB" sz="1200" b="0" dirty="0">
                <a:solidFill>
                  <a:srgbClr val="569CD6"/>
                </a:solidFill>
                <a:effectLst/>
                <a:latin typeface="Menlo" panose="020B0609030804020204" pitchFamily="49" charset="0"/>
              </a:rPr>
              <a:t>${</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569CD6"/>
                </a:solidFill>
                <a:effectLst/>
                <a:latin typeface="Menlo" panose="020B0609030804020204" pitchFamily="49" charset="0"/>
              </a:rPr>
              <a:t>}</a:t>
            </a:r>
            <a:r>
              <a:rPr lang="en-GB" sz="1200" b="0" dirty="0">
                <a:solidFill>
                  <a:srgbClr val="CE9178"/>
                </a:solidFill>
                <a:effectLst/>
                <a:latin typeface="Menlo" panose="020B0609030804020204" pitchFamily="49" charset="0"/>
              </a:rPr>
              <a:t> times`</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app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listen</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3000</a:t>
            </a:r>
            <a:r>
              <a:rPr lang="en-GB" sz="1200" b="0" dirty="0">
                <a:solidFill>
                  <a:srgbClr val="D4D4D4"/>
                </a:solidFill>
                <a:effectLst/>
                <a:latin typeface="Menlo" panose="020B0609030804020204" pitchFamily="49" charset="0"/>
              </a:rPr>
              <a:t>, ()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'Server started on port 3000'</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endParaRPr lang="en-GB" sz="12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558456"/>
            <a:ext cx="5342637" cy="1415332"/>
          </a:xfrm>
        </p:spPr>
        <p:txBody>
          <a:bodyPr>
            <a:normAutofit/>
          </a:bodyPr>
          <a:lstStyle/>
          <a:p>
            <a:pPr marL="0" indent="0" algn="l">
              <a:buNone/>
            </a:pPr>
            <a:r>
              <a:rPr lang="en-GB" dirty="0">
                <a:solidFill>
                  <a:srgbClr val="374151"/>
                </a:solidFill>
              </a:rPr>
              <a:t>Sessions are a way to store user data across multiple requests, and are often used to maintain user authentication and state in web applications. In Node.js, the express-session module can be used to easily set up and manage user sessions.</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6096000" y="4814516"/>
            <a:ext cx="6096000" cy="20434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The code example creates an instance of the </a:t>
            </a:r>
            <a:r>
              <a:rPr lang="en-GB" sz="1400" dirty="0" err="1"/>
              <a:t>EventEmitter</a:t>
            </a:r>
            <a:r>
              <a:rPr lang="en-GB" sz="1400" dirty="0"/>
              <a:t> class and registers a </a:t>
            </a:r>
            <a:r>
              <a:rPr lang="en-GB" sz="1400" dirty="0" err="1"/>
              <a:t>callback</a:t>
            </a:r>
            <a:r>
              <a:rPr lang="en-GB" sz="1400" dirty="0"/>
              <a:t> function for the 'hello' event using the on() method. The emit() method is then used to trigger the 'hello' event, which in turn executes the registered </a:t>
            </a:r>
            <a:r>
              <a:rPr lang="en-GB" sz="1400" dirty="0" err="1"/>
              <a:t>callback</a:t>
            </a:r>
            <a:r>
              <a:rPr lang="en-GB" sz="1400" dirty="0"/>
              <a:t> function. This is just a simple example, but it demonstrates the basic usage of events in Node.js.</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3099725"/>
            <a:ext cx="5342637" cy="2759102"/>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Sessions are used to store user data between requests in a web application.</a:t>
            </a:r>
          </a:p>
          <a:p>
            <a:pPr>
              <a:buFont typeface="Arial" panose="020B0604020202020204" pitchFamily="34" charset="0"/>
              <a:buChar char="•"/>
            </a:pPr>
            <a:r>
              <a:rPr lang="en-GB" dirty="0">
                <a:solidFill>
                  <a:srgbClr val="374151"/>
                </a:solidFill>
              </a:rPr>
              <a:t>The express-session module can be used to set up and manage user sessions in Node.js.</a:t>
            </a:r>
          </a:p>
          <a:p>
            <a:pPr>
              <a:buFont typeface="Arial" panose="020B0604020202020204" pitchFamily="34" charset="0"/>
              <a:buChar char="•"/>
            </a:pPr>
            <a:r>
              <a:rPr lang="en-GB" dirty="0">
                <a:solidFill>
                  <a:srgbClr val="374151"/>
                </a:solidFill>
              </a:rPr>
              <a:t>Sessions can be used to maintain user authentication and state across multiple requests.</a:t>
            </a:r>
          </a:p>
          <a:p>
            <a:pPr>
              <a:buFont typeface="Arial" panose="020B0604020202020204" pitchFamily="34" charset="0"/>
              <a:buChar char="•"/>
            </a:pPr>
            <a:r>
              <a:rPr lang="en-GB" dirty="0">
                <a:solidFill>
                  <a:srgbClr val="374151"/>
                </a:solidFill>
              </a:rPr>
              <a:t>Sessions are stored on the server and are associated with a unique session ID.</a:t>
            </a:r>
          </a:p>
          <a:p>
            <a:pPr>
              <a:buFont typeface="Arial" panose="020B0604020202020204" pitchFamily="34" charset="0"/>
              <a:buChar char="•"/>
            </a:pPr>
            <a:r>
              <a:rPr lang="en-GB" dirty="0">
                <a:solidFill>
                  <a:srgbClr val="374151"/>
                </a:solidFill>
              </a:rPr>
              <a:t>The session ID is typically stored in a cookie on the client-side.</a:t>
            </a:r>
          </a:p>
        </p:txBody>
      </p:sp>
    </p:spTree>
    <p:extLst>
      <p:ext uri="{BB962C8B-B14F-4D97-AF65-F5344CB8AC3E}">
        <p14:creationId xmlns:p14="http://schemas.microsoft.com/office/powerpoint/2010/main" val="3154762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Sessions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59</a:t>
            </a:fld>
            <a:endParaRPr lang="en-GB" dirty="0"/>
          </a:p>
        </p:txBody>
      </p:sp>
      <p:sp>
        <p:nvSpPr>
          <p:cNvPr id="7" name="Rectangle 6">
            <a:extLst>
              <a:ext uri="{FF2B5EF4-FFF2-40B4-BE49-F238E27FC236}">
                <a16:creationId xmlns:a16="http://schemas.microsoft.com/office/drawing/2014/main" id="{8031313E-F337-4E20-E891-9F16A2C3D39A}"/>
              </a:ext>
            </a:extLst>
          </p:cNvPr>
          <p:cNvSpPr/>
          <p:nvPr/>
        </p:nvSpPr>
        <p:spPr>
          <a:xfrm>
            <a:off x="0" y="1661823"/>
            <a:ext cx="6096000" cy="519617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The express-session module is used to create and manage user sessions.</a:t>
            </a:r>
          </a:p>
          <a:p>
            <a:pPr algn="ctr">
              <a:lnSpc>
                <a:spcPct val="150000"/>
              </a:lnSpc>
            </a:pPr>
            <a:r>
              <a:rPr lang="en-GB" sz="1400" dirty="0"/>
              <a:t>The </a:t>
            </a:r>
            <a:r>
              <a:rPr lang="en-GB" sz="1400" dirty="0" err="1"/>
              <a:t>app.use</a:t>
            </a:r>
            <a:r>
              <a:rPr lang="en-GB" sz="1400" dirty="0"/>
              <a:t>() method is used to set up the middleware for handling sessions.</a:t>
            </a:r>
          </a:p>
          <a:p>
            <a:pPr algn="ctr">
              <a:lnSpc>
                <a:spcPct val="150000"/>
              </a:lnSpc>
            </a:pPr>
            <a:r>
              <a:rPr lang="en-GB" sz="1400" dirty="0"/>
              <a:t>The session() method takes an object as an argument, which defines various options for the session.</a:t>
            </a:r>
          </a:p>
          <a:p>
            <a:pPr algn="ctr">
              <a:lnSpc>
                <a:spcPct val="150000"/>
              </a:lnSpc>
            </a:pPr>
            <a:r>
              <a:rPr lang="en-GB" sz="1400" dirty="0"/>
              <a:t>The secret option is used to sign the session ID cookie to prevent tampering.</a:t>
            </a:r>
          </a:p>
          <a:p>
            <a:pPr algn="ctr">
              <a:lnSpc>
                <a:spcPct val="150000"/>
              </a:lnSpc>
            </a:pPr>
            <a:r>
              <a:rPr lang="en-GB" sz="1400" dirty="0"/>
              <a:t>The resave and </a:t>
            </a:r>
            <a:r>
              <a:rPr lang="en-GB" sz="1400" dirty="0" err="1"/>
              <a:t>saveUninitialized</a:t>
            </a:r>
            <a:r>
              <a:rPr lang="en-GB" sz="1400" dirty="0"/>
              <a:t> options are used to configure how the session is stored.</a:t>
            </a:r>
          </a:p>
          <a:p>
            <a:pPr algn="ctr">
              <a:lnSpc>
                <a:spcPct val="150000"/>
              </a:lnSpc>
            </a:pPr>
            <a:r>
              <a:rPr lang="en-GB" sz="1400" dirty="0"/>
              <a:t>The cookie option is used to set the properties of the session ID cookie.</a:t>
            </a:r>
          </a:p>
          <a:p>
            <a:pPr algn="ctr">
              <a:lnSpc>
                <a:spcPct val="150000"/>
              </a:lnSpc>
            </a:pPr>
            <a:r>
              <a:rPr lang="en-GB" sz="1400" dirty="0"/>
              <a:t>In the code example, a GET route is defined for the /home path.</a:t>
            </a:r>
          </a:p>
          <a:p>
            <a:pPr algn="ctr">
              <a:lnSpc>
                <a:spcPct val="150000"/>
              </a:lnSpc>
            </a:pPr>
            <a:r>
              <a:rPr lang="en-GB" sz="1400" dirty="0"/>
              <a:t>When the /home route is accessed, the session data is retrieved from the </a:t>
            </a:r>
            <a:r>
              <a:rPr lang="en-GB" sz="1400" dirty="0" err="1"/>
              <a:t>req.session</a:t>
            </a:r>
            <a:r>
              <a:rPr lang="en-GB" sz="1400" dirty="0"/>
              <a:t> object.</a:t>
            </a:r>
          </a:p>
          <a:p>
            <a:pPr algn="ctr">
              <a:lnSpc>
                <a:spcPct val="150000"/>
              </a:lnSpc>
            </a:pPr>
            <a:r>
              <a:rPr lang="en-GB" sz="1400" dirty="0"/>
              <a:t>The number of times the user has accessed the /home route is stored in the session data.</a:t>
            </a:r>
          </a:p>
          <a:p>
            <a:pPr algn="ctr">
              <a:lnSpc>
                <a:spcPct val="150000"/>
              </a:lnSpc>
            </a:pPr>
            <a:r>
              <a:rPr lang="en-GB" sz="1400" dirty="0"/>
              <a:t>The number of views is then displayed in the response.</a:t>
            </a:r>
            <a:endParaRPr lang="en-DK" sz="1400" dirty="0" err="1"/>
          </a:p>
        </p:txBody>
      </p:sp>
      <p:sp>
        <p:nvSpPr>
          <p:cNvPr id="12" name="TextBox 11">
            <a:extLst>
              <a:ext uri="{FF2B5EF4-FFF2-40B4-BE49-F238E27FC236}">
                <a16:creationId xmlns:a16="http://schemas.microsoft.com/office/drawing/2014/main" id="{F4863145-8FF1-9401-32FF-14C207A813EA}"/>
              </a:ext>
            </a:extLst>
          </p:cNvPr>
          <p:cNvSpPr txBox="1"/>
          <p:nvPr/>
        </p:nvSpPr>
        <p:spPr>
          <a:xfrm>
            <a:off x="6238540" y="0"/>
            <a:ext cx="5757329" cy="5078313"/>
          </a:xfrm>
          <a:prstGeom prst="rect">
            <a:avLst/>
          </a:prstGeom>
          <a:noFill/>
        </p:spPr>
        <p:txBody>
          <a:bodyPr wrap="square">
            <a:spAutoFit/>
          </a:bodyPr>
          <a:lstStyle/>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express</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'express'</a:t>
            </a:r>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session</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require</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'express-session'</a:t>
            </a:r>
            <a:r>
              <a:rPr lang="en-GB" sz="1200" b="0" dirty="0">
                <a:solidFill>
                  <a:srgbClr val="D4D4D4"/>
                </a:solidFill>
                <a:effectLst/>
                <a:latin typeface="Menlo" panose="020B0609030804020204" pitchFamily="49" charset="0"/>
              </a:rPr>
              <a:t>);</a:t>
            </a:r>
          </a:p>
          <a:p>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a:solidFill>
                  <a:srgbClr val="4FC1FF"/>
                </a:solidFill>
                <a:effectLst/>
                <a:latin typeface="Menlo" panose="020B0609030804020204" pitchFamily="49" charset="0"/>
              </a:rPr>
              <a:t>app</a:t>
            </a:r>
            <a:r>
              <a:rPr lang="en-GB" sz="1200" b="0" dirty="0">
                <a:solidFill>
                  <a:srgbClr val="D4D4D4"/>
                </a:solidFill>
                <a:effectLst/>
                <a:latin typeface="Menlo" panose="020B0609030804020204" pitchFamily="49" charset="0"/>
              </a:rPr>
              <a:t> = </a:t>
            </a:r>
            <a:r>
              <a:rPr lang="en-GB" sz="1200" b="0" dirty="0">
                <a:solidFill>
                  <a:srgbClr val="DCDCAA"/>
                </a:solidFill>
                <a:effectLst/>
                <a:latin typeface="Menlo" panose="020B0609030804020204" pitchFamily="49" charset="0"/>
              </a:rPr>
              <a:t>express</a:t>
            </a:r>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app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use</a:t>
            </a:r>
            <a:r>
              <a:rPr lang="en-GB" sz="1200" b="0" dirty="0">
                <a:solidFill>
                  <a:srgbClr val="D4D4D4"/>
                </a:solidFill>
                <a:effectLst/>
                <a:latin typeface="Menlo" panose="020B0609030804020204" pitchFamily="49" charset="0"/>
              </a:rPr>
              <a:t>(</a:t>
            </a:r>
            <a:r>
              <a:rPr lang="en-GB" sz="1200" b="0" dirty="0">
                <a:solidFill>
                  <a:srgbClr val="DCDCAA"/>
                </a:solidFill>
                <a:effectLst/>
                <a:latin typeface="Menlo" panose="020B0609030804020204" pitchFamily="49" charset="0"/>
              </a:rPr>
              <a:t>session</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secret:</a:t>
            </a:r>
            <a:r>
              <a:rPr lang="en-GB" sz="1200" b="0" dirty="0">
                <a:solidFill>
                  <a:srgbClr val="D4D4D4"/>
                </a:solidFill>
                <a:effectLst/>
                <a:latin typeface="Menlo" panose="020B0609030804020204" pitchFamily="49" charset="0"/>
              </a:rPr>
              <a:t> </a:t>
            </a:r>
            <a:r>
              <a:rPr lang="en-GB" sz="1200" b="0" dirty="0">
                <a:solidFill>
                  <a:srgbClr val="CE9178"/>
                </a:solidFill>
                <a:effectLst/>
                <a:latin typeface="Menlo" panose="020B0609030804020204" pitchFamily="49" charset="0"/>
              </a:rPr>
              <a:t>'</a:t>
            </a:r>
            <a:r>
              <a:rPr lang="en-GB" sz="1200" b="0" dirty="0" err="1">
                <a:solidFill>
                  <a:srgbClr val="CE9178"/>
                </a:solidFill>
                <a:effectLst/>
                <a:latin typeface="Menlo" panose="020B0609030804020204" pitchFamily="49" charset="0"/>
              </a:rPr>
              <a:t>mysecretkey</a:t>
            </a:r>
            <a:r>
              <a:rPr lang="en-GB" sz="1200" b="0" dirty="0">
                <a:solidFill>
                  <a:srgbClr val="CE9178"/>
                </a:solidFill>
                <a:effectLst/>
                <a:latin typeface="Menlo" panose="020B0609030804020204" pitchFamily="49" charset="0"/>
              </a:rPr>
              <a:t>’</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resave:</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false</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saveUninitialized</a:t>
            </a:r>
            <a:r>
              <a:rPr lang="en-GB" sz="1200" b="0" dirty="0">
                <a:solidFill>
                  <a:srgbClr val="9CDCFE"/>
                </a:solidFill>
                <a:effectLst/>
                <a:latin typeface="Menlo" panose="020B0609030804020204" pitchFamily="49" charset="0"/>
              </a:rPr>
              <a:t>:</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true</a:t>
            </a:r>
            <a:r>
              <a:rPr lang="en-GB" sz="1200" b="0" dirty="0">
                <a:solidFill>
                  <a:srgbClr val="D4D4D4"/>
                </a:solidFill>
                <a:effectLst/>
                <a:latin typeface="Menlo" panose="020B0609030804020204" pitchFamily="49" charset="0"/>
              </a:rPr>
              <a:t>,</a:t>
            </a:r>
          </a:p>
          <a:p>
            <a:r>
              <a:rPr lang="en-GB" sz="1200" b="0" dirty="0">
                <a:solidFill>
                  <a:srgbClr val="9CDCFE"/>
                </a:solidFill>
                <a:effectLst/>
                <a:latin typeface="Menlo" panose="020B0609030804020204" pitchFamily="49" charset="0"/>
              </a:rPr>
              <a:t>  cookie:</a:t>
            </a:r>
            <a:r>
              <a:rPr lang="en-GB" sz="1200" b="0" dirty="0">
                <a:solidFill>
                  <a:srgbClr val="D4D4D4"/>
                </a:solidFill>
                <a:effectLst/>
                <a:latin typeface="Menlo" panose="020B0609030804020204" pitchFamily="49" charset="0"/>
              </a:rPr>
              <a:t> { </a:t>
            </a:r>
            <a:r>
              <a:rPr lang="en-GB" sz="1200" b="0" dirty="0">
                <a:solidFill>
                  <a:srgbClr val="9CDCFE"/>
                </a:solidFill>
                <a:effectLst/>
                <a:latin typeface="Menlo" panose="020B0609030804020204" pitchFamily="49" charset="0"/>
              </a:rPr>
              <a:t>secure:</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false</a:t>
            </a:r>
            <a:r>
              <a:rPr lang="en-GB" sz="1200" b="0" dirty="0">
                <a:solidFill>
                  <a:srgbClr val="D4D4D4"/>
                </a:solidFill>
                <a:effectLst/>
                <a:latin typeface="Menlo" panose="020B0609030804020204" pitchFamily="49" charset="0"/>
              </a:rPr>
              <a:t> }</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app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get</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'/home'</a:t>
            </a:r>
            <a:r>
              <a:rPr lang="en-GB" sz="1200" b="0" dirty="0">
                <a:solidFill>
                  <a:srgbClr val="D4D4D4"/>
                </a:solidFill>
                <a:effectLst/>
                <a:latin typeface="Menlo" panose="020B0609030804020204" pitchFamily="49" charset="0"/>
              </a:rPr>
              <a:t>, (</a:t>
            </a:r>
            <a:r>
              <a:rPr lang="en-GB" sz="1200" b="0" dirty="0" err="1">
                <a:solidFill>
                  <a:srgbClr val="9CDCFE"/>
                </a:solidFill>
                <a:effectLst/>
                <a:latin typeface="Menlo" panose="020B0609030804020204" pitchFamily="49" charset="0"/>
              </a:rPr>
              <a:t>req</a:t>
            </a:r>
            <a:r>
              <a:rPr lang="en-GB" sz="1200" b="0" dirty="0">
                <a:solidFill>
                  <a:srgbClr val="D4D4D4"/>
                </a:solidFill>
                <a:effectLst/>
                <a:latin typeface="Menlo" panose="020B0609030804020204" pitchFamily="49" charset="0"/>
              </a:rPr>
              <a:t>, </a:t>
            </a:r>
            <a:r>
              <a:rPr lang="en-GB" sz="1200" b="0" dirty="0">
                <a:solidFill>
                  <a:srgbClr val="9CDCFE"/>
                </a:solidFill>
                <a:effectLst/>
                <a:latin typeface="Menlo" panose="020B0609030804020204" pitchFamily="49" charset="0"/>
              </a:rPr>
              <a:t>res</a:t>
            </a:r>
            <a:r>
              <a:rPr lang="en-GB" sz="1200" b="0" dirty="0">
                <a:solidFill>
                  <a:srgbClr val="D4D4D4"/>
                </a:solidFill>
                <a:effectLst/>
                <a:latin typeface="Menlo" panose="020B0609030804020204" pitchFamily="49" charset="0"/>
              </a:rPr>
              <a:t>)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569CD6"/>
                </a:solidFill>
                <a:effectLst/>
                <a:latin typeface="Menlo" panose="020B0609030804020204" pitchFamily="49" charset="0"/>
              </a:rPr>
              <a:t>  </a:t>
            </a:r>
            <a:r>
              <a:rPr lang="en-GB" sz="1200" b="0" dirty="0" err="1">
                <a:solidFill>
                  <a:srgbClr val="569CD6"/>
                </a:solidFill>
                <a:effectLst/>
                <a:latin typeface="Menlo" panose="020B0609030804020204" pitchFamily="49" charset="0"/>
              </a:rPr>
              <a:t>const</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a:solidFill>
                  <a:srgbClr val="D4D4D4"/>
                </a:solidFill>
                <a:effectLst/>
                <a:latin typeface="Menlo" panose="020B0609030804020204" pitchFamily="49" charset="0"/>
              </a:rPr>
              <a:t> = </a:t>
            </a:r>
            <a:r>
              <a:rPr lang="en-GB" sz="1200" b="0" dirty="0" err="1">
                <a:solidFill>
                  <a:srgbClr val="9CDCFE"/>
                </a:solidFill>
                <a:effectLst/>
                <a:latin typeface="Menlo" panose="020B0609030804020204" pitchFamily="49" charset="0"/>
              </a:rPr>
              <a:t>req</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session</a:t>
            </a:r>
            <a:r>
              <a:rPr lang="en-GB" sz="1200" b="0" dirty="0">
                <a:solidFill>
                  <a:srgbClr val="D4D4D4"/>
                </a:solidFill>
                <a:effectLst/>
                <a:latin typeface="Menlo" panose="020B0609030804020204" pitchFamily="49" charset="0"/>
              </a:rPr>
              <a:t>;</a:t>
            </a:r>
          </a:p>
          <a:p>
            <a:r>
              <a:rPr lang="en-GB" sz="1200" b="0" dirty="0">
                <a:solidFill>
                  <a:srgbClr val="C586C0"/>
                </a:solidFill>
                <a:effectLst/>
                <a:latin typeface="Menlo" panose="020B0609030804020204" pitchFamily="49" charset="0"/>
              </a:rPr>
              <a:t>  if</a:t>
            </a:r>
            <a:r>
              <a:rPr lang="en-GB" sz="1200" b="0" dirty="0">
                <a:solidFill>
                  <a:srgbClr val="D4D4D4"/>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D4D4D4"/>
                </a:solidFill>
                <a:effectLst/>
                <a:latin typeface="Menlo" panose="020B0609030804020204" pitchFamily="49" charset="0"/>
              </a:rPr>
              <a:t>) {</a:t>
            </a:r>
          </a:p>
          <a:p>
            <a:r>
              <a:rPr lang="en-GB" sz="1200" b="0" dirty="0">
                <a:solidFill>
                  <a:srgbClr val="4FC1FF"/>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 </a:t>
            </a:r>
            <a:r>
              <a:rPr lang="en-GB" sz="1200" b="0" dirty="0">
                <a:solidFill>
                  <a:srgbClr val="C586C0"/>
                </a:solidFill>
                <a:effectLst/>
                <a:latin typeface="Menlo" panose="020B0609030804020204" pitchFamily="49" charset="0"/>
              </a:rPr>
              <a:t>else</a:t>
            </a:r>
            <a:r>
              <a:rPr lang="en-GB" sz="1200" b="0" dirty="0">
                <a:solidFill>
                  <a:srgbClr val="D4D4D4"/>
                </a:solidFill>
                <a:effectLst/>
                <a:latin typeface="Menlo" panose="020B0609030804020204" pitchFamily="49" charset="0"/>
              </a:rPr>
              <a:t> {</a:t>
            </a:r>
          </a:p>
          <a:p>
            <a:r>
              <a:rPr lang="en-GB" sz="1200" b="0" dirty="0">
                <a:solidFill>
                  <a:srgbClr val="4FC1FF"/>
                </a:solidFill>
                <a:effectLst/>
                <a:latin typeface="Menlo" panose="020B0609030804020204" pitchFamily="49" charset="0"/>
              </a:rPr>
              <a:t>    </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D4D4D4"/>
                </a:solidFill>
                <a:effectLst/>
                <a:latin typeface="Menlo" panose="020B0609030804020204" pitchFamily="49" charset="0"/>
              </a:rPr>
              <a:t> = </a:t>
            </a:r>
            <a:r>
              <a:rPr lang="en-GB" sz="1200" b="0" dirty="0">
                <a:solidFill>
                  <a:srgbClr val="B5CEA8"/>
                </a:solidFill>
                <a:effectLst/>
                <a:latin typeface="Menlo" panose="020B0609030804020204" pitchFamily="49" charset="0"/>
              </a:rPr>
              <a:t>1</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res</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send</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`You have visited this </a:t>
            </a:r>
          </a:p>
          <a:p>
            <a:r>
              <a:rPr lang="en-GB" sz="1200" b="0" dirty="0">
                <a:solidFill>
                  <a:srgbClr val="CE9178"/>
                </a:solidFill>
                <a:effectLst/>
                <a:latin typeface="Menlo" panose="020B0609030804020204" pitchFamily="49" charset="0"/>
              </a:rPr>
              <a:t>  page </a:t>
            </a:r>
            <a:r>
              <a:rPr lang="en-GB" sz="1200" b="0" dirty="0">
                <a:solidFill>
                  <a:srgbClr val="569CD6"/>
                </a:solidFill>
                <a:effectLst/>
                <a:latin typeface="Menlo" panose="020B0609030804020204" pitchFamily="49" charset="0"/>
              </a:rPr>
              <a:t>${</a:t>
            </a:r>
            <a:r>
              <a:rPr lang="en-GB" sz="1200" b="0" dirty="0" err="1">
                <a:solidFill>
                  <a:srgbClr val="4FC1FF"/>
                </a:solidFill>
                <a:effectLst/>
                <a:latin typeface="Menlo" panose="020B0609030804020204" pitchFamily="49" charset="0"/>
              </a:rPr>
              <a:t>sessionData</a:t>
            </a:r>
            <a:r>
              <a:rPr lang="en-GB" sz="1200" b="0" dirty="0" err="1">
                <a:solidFill>
                  <a:srgbClr val="D4D4D4"/>
                </a:solidFill>
                <a:effectLst/>
                <a:latin typeface="Menlo" panose="020B0609030804020204" pitchFamily="49" charset="0"/>
              </a:rPr>
              <a:t>.</a:t>
            </a:r>
            <a:r>
              <a:rPr lang="en-GB" sz="1200" b="0" dirty="0" err="1">
                <a:solidFill>
                  <a:srgbClr val="9CDCFE"/>
                </a:solidFill>
                <a:effectLst/>
                <a:latin typeface="Menlo" panose="020B0609030804020204" pitchFamily="49" charset="0"/>
              </a:rPr>
              <a:t>views</a:t>
            </a:r>
            <a:r>
              <a:rPr lang="en-GB" sz="1200" b="0" dirty="0">
                <a:solidFill>
                  <a:srgbClr val="569CD6"/>
                </a:solidFill>
                <a:effectLst/>
                <a:latin typeface="Menlo" panose="020B0609030804020204" pitchFamily="49" charset="0"/>
              </a:rPr>
              <a:t>}</a:t>
            </a:r>
            <a:r>
              <a:rPr lang="en-GB" sz="1200" b="0" dirty="0">
                <a:solidFill>
                  <a:srgbClr val="CE9178"/>
                </a:solidFill>
                <a:effectLst/>
                <a:latin typeface="Menlo" panose="020B0609030804020204" pitchFamily="49" charset="0"/>
              </a:rPr>
              <a:t> times`</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r>
              <a:rPr lang="en-GB" sz="1200" b="0" dirty="0" err="1">
                <a:solidFill>
                  <a:srgbClr val="4FC1FF"/>
                </a:solidFill>
                <a:effectLst/>
                <a:latin typeface="Menlo" panose="020B0609030804020204" pitchFamily="49" charset="0"/>
              </a:rPr>
              <a:t>app</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listen</a:t>
            </a:r>
            <a:r>
              <a:rPr lang="en-GB" sz="1200" b="0" dirty="0">
                <a:solidFill>
                  <a:srgbClr val="D4D4D4"/>
                </a:solidFill>
                <a:effectLst/>
                <a:latin typeface="Menlo" panose="020B0609030804020204" pitchFamily="49" charset="0"/>
              </a:rPr>
              <a:t>(</a:t>
            </a:r>
            <a:r>
              <a:rPr lang="en-GB" sz="1200" b="0" dirty="0">
                <a:solidFill>
                  <a:srgbClr val="B5CEA8"/>
                </a:solidFill>
                <a:effectLst/>
                <a:latin typeface="Menlo" panose="020B0609030804020204" pitchFamily="49" charset="0"/>
              </a:rPr>
              <a:t>3000</a:t>
            </a:r>
            <a:r>
              <a:rPr lang="en-GB" sz="1200" b="0" dirty="0">
                <a:solidFill>
                  <a:srgbClr val="D4D4D4"/>
                </a:solidFill>
                <a:effectLst/>
                <a:latin typeface="Menlo" panose="020B0609030804020204" pitchFamily="49" charset="0"/>
              </a:rPr>
              <a:t>, () </a:t>
            </a:r>
            <a:r>
              <a:rPr lang="en-GB" sz="1200" b="0" dirty="0">
                <a:solidFill>
                  <a:srgbClr val="569CD6"/>
                </a:solidFill>
                <a:effectLst/>
                <a:latin typeface="Menlo" panose="020B0609030804020204" pitchFamily="49" charset="0"/>
              </a:rPr>
              <a:t>=&gt;</a:t>
            </a:r>
            <a:r>
              <a:rPr lang="en-GB" sz="1200" b="0" dirty="0">
                <a:solidFill>
                  <a:srgbClr val="D4D4D4"/>
                </a:solidFill>
                <a:effectLst/>
                <a:latin typeface="Menlo" panose="020B0609030804020204" pitchFamily="49" charset="0"/>
              </a:rPr>
              <a:t> {</a:t>
            </a:r>
          </a:p>
          <a:p>
            <a:r>
              <a:rPr lang="en-GB" sz="1200" b="0" dirty="0">
                <a:solidFill>
                  <a:srgbClr val="9CDCFE"/>
                </a:solidFill>
                <a:effectLst/>
                <a:latin typeface="Menlo" panose="020B0609030804020204" pitchFamily="49" charset="0"/>
              </a:rPr>
              <a:t>  </a:t>
            </a:r>
            <a:r>
              <a:rPr lang="en-GB" sz="1200" b="0" dirty="0" err="1">
                <a:solidFill>
                  <a:srgbClr val="9CDCFE"/>
                </a:solidFill>
                <a:effectLst/>
                <a:latin typeface="Menlo" panose="020B0609030804020204" pitchFamily="49" charset="0"/>
              </a:rPr>
              <a:t>console</a:t>
            </a:r>
            <a:r>
              <a:rPr lang="en-GB" sz="1200" b="0" dirty="0" err="1">
                <a:solidFill>
                  <a:srgbClr val="D4D4D4"/>
                </a:solidFill>
                <a:effectLst/>
                <a:latin typeface="Menlo" panose="020B0609030804020204" pitchFamily="49" charset="0"/>
              </a:rPr>
              <a:t>.</a:t>
            </a:r>
            <a:r>
              <a:rPr lang="en-GB" sz="1200" b="0" dirty="0" err="1">
                <a:solidFill>
                  <a:srgbClr val="DCDCAA"/>
                </a:solidFill>
                <a:effectLst/>
                <a:latin typeface="Menlo" panose="020B0609030804020204" pitchFamily="49" charset="0"/>
              </a:rPr>
              <a:t>log</a:t>
            </a:r>
            <a:r>
              <a:rPr lang="en-GB" sz="1200" b="0" dirty="0">
                <a:solidFill>
                  <a:srgbClr val="D4D4D4"/>
                </a:solidFill>
                <a:effectLst/>
                <a:latin typeface="Menlo" panose="020B0609030804020204" pitchFamily="49" charset="0"/>
              </a:rPr>
              <a:t>(</a:t>
            </a:r>
            <a:r>
              <a:rPr lang="en-GB" sz="1200" b="0" dirty="0">
                <a:solidFill>
                  <a:srgbClr val="CE9178"/>
                </a:solidFill>
                <a:effectLst/>
                <a:latin typeface="Menlo" panose="020B0609030804020204" pitchFamily="49" charset="0"/>
              </a:rPr>
              <a:t>'Server started on port 3000'</a:t>
            </a:r>
            <a:r>
              <a:rPr lang="en-GB" sz="1200" b="0" dirty="0">
                <a:solidFill>
                  <a:srgbClr val="D4D4D4"/>
                </a:solidFill>
                <a:effectLst/>
                <a:latin typeface="Menlo" panose="020B0609030804020204" pitchFamily="49" charset="0"/>
              </a:rPr>
              <a:t>);</a:t>
            </a:r>
          </a:p>
          <a:p>
            <a:r>
              <a:rPr lang="en-GB" sz="1200" b="0" dirty="0">
                <a:solidFill>
                  <a:srgbClr val="D4D4D4"/>
                </a:solidFill>
                <a:effectLst/>
                <a:latin typeface="Menlo" panose="020B0609030804020204" pitchFamily="49" charset="0"/>
              </a:rPr>
              <a:t>});</a:t>
            </a:r>
          </a:p>
          <a:p>
            <a:br>
              <a:rPr lang="en-GB" sz="1200" b="0" dirty="0">
                <a:solidFill>
                  <a:srgbClr val="D4D4D4"/>
                </a:solidFill>
                <a:effectLst/>
                <a:latin typeface="Menlo" panose="020B0609030804020204" pitchFamily="49" charset="0"/>
              </a:rPr>
            </a:br>
            <a:endParaRPr lang="en-GB" sz="12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4895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02160"/>
          </a:xfrm>
        </p:spPr>
        <p:txBody>
          <a:bodyPr/>
          <a:lstStyle/>
          <a:p>
            <a:r>
              <a:rPr lang="da-DK" dirty="0"/>
              <a:t>How </a:t>
            </a:r>
            <a:r>
              <a:rPr lang="da-DK" dirty="0" err="1"/>
              <a:t>does</a:t>
            </a:r>
            <a:r>
              <a:rPr lang="da-DK" dirty="0"/>
              <a:t> </a:t>
            </a:r>
            <a:r>
              <a:rPr lang="da-DK" dirty="0" err="1"/>
              <a:t>Node.js</a:t>
            </a:r>
            <a:r>
              <a:rPr lang="da-DK" dirty="0"/>
              <a:t> </a:t>
            </a:r>
            <a:r>
              <a:rPr lang="da-DK" dirty="0" err="1"/>
              <a:t>differ</a:t>
            </a:r>
            <a:r>
              <a:rPr lang="da-DK" dirty="0"/>
              <a:t> from Java and PHP?</a:t>
            </a:r>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7" y="2343680"/>
            <a:ext cx="5206876" cy="1466320"/>
          </a:xfrm>
        </p:spPr>
        <p:txBody>
          <a:bodyPr>
            <a:normAutofit/>
          </a:bodyPr>
          <a:lstStyle/>
          <a:p>
            <a:pPr marL="0" indent="0">
              <a:buNone/>
            </a:pPr>
            <a:r>
              <a:rPr lang="en-GB" b="0" i="0" dirty="0">
                <a:solidFill>
                  <a:srgbClr val="374151"/>
                </a:solidFill>
                <a:effectLst/>
              </a:rPr>
              <a:t>While Node.js shares some similarities with other web technologies like Java and PHP, there are also several key differences that set it apart:</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a:t>
            </a:fld>
            <a:endParaRPr lang="en-GB" dirty="0"/>
          </a:p>
        </p:txBody>
      </p:sp>
      <p:sp>
        <p:nvSpPr>
          <p:cNvPr id="5" name="Pladsholder til indhold 2">
            <a:extLst>
              <a:ext uri="{FF2B5EF4-FFF2-40B4-BE49-F238E27FC236}">
                <a16:creationId xmlns:a16="http://schemas.microsoft.com/office/drawing/2014/main" id="{1458906E-9A13-1177-409A-C6F65F1D9D2A}"/>
              </a:ext>
            </a:extLst>
          </p:cNvPr>
          <p:cNvSpPr txBox="1">
            <a:spLocks/>
          </p:cNvSpPr>
          <p:nvPr/>
        </p:nvSpPr>
        <p:spPr>
          <a:xfrm>
            <a:off x="6096000" y="999174"/>
            <a:ext cx="5503504" cy="5528626"/>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Node.js is built on JavaScript, a language that many developers are already familiar with. This can make it easier to get started with than other languages, which may require more specialized knowledge.</a:t>
            </a:r>
          </a:p>
          <a:p>
            <a:pPr>
              <a:buFont typeface="Arial" panose="020B0604020202020204" pitchFamily="34" charset="0"/>
              <a:buChar char="•"/>
            </a:pPr>
            <a:r>
              <a:rPr lang="en-GB" dirty="0">
                <a:solidFill>
                  <a:srgbClr val="374151"/>
                </a:solidFill>
              </a:rPr>
              <a:t>Node.js uses a non-blocking, event-driven architecture, which can make it faster and more efficient than other technologies that use a thread-based model.</a:t>
            </a:r>
          </a:p>
          <a:p>
            <a:pPr>
              <a:buFont typeface="Arial" panose="020B0604020202020204" pitchFamily="34" charset="0"/>
              <a:buChar char="•"/>
            </a:pPr>
            <a:r>
              <a:rPr lang="en-GB" dirty="0">
                <a:solidFill>
                  <a:srgbClr val="374151"/>
                </a:solidFill>
              </a:rPr>
              <a:t>Node.js is often used for real-time applications and APIs, which require fast and scalable I/O handling. Other technologies may be better suited for other types of applications, such as web portals or content management systems.</a:t>
            </a:r>
          </a:p>
          <a:p>
            <a:pPr>
              <a:buFont typeface="Arial" panose="020B0604020202020204" pitchFamily="34" charset="0"/>
              <a:buChar char="•"/>
            </a:pPr>
            <a:r>
              <a:rPr lang="en-GB" dirty="0">
                <a:solidFill>
                  <a:srgbClr val="374151"/>
                </a:solidFill>
              </a:rPr>
              <a:t>Node.js is highly modular and customizable, thanks to its package manager (</a:t>
            </a:r>
            <a:r>
              <a:rPr lang="en-GB" dirty="0" err="1">
                <a:solidFill>
                  <a:srgbClr val="374151"/>
                </a:solidFill>
              </a:rPr>
              <a:t>npm</a:t>
            </a:r>
            <a:r>
              <a:rPr lang="en-GB" dirty="0">
                <a:solidFill>
                  <a:srgbClr val="374151"/>
                </a:solidFill>
              </a:rPr>
              <a:t>) and its support for third-party libraries and frameworks. This can make it easier to find and integrate the tools you need to build your application.</a:t>
            </a:r>
          </a:p>
          <a:p>
            <a:pPr>
              <a:buFont typeface="Arial" panose="020B0604020202020204" pitchFamily="34" charset="0"/>
              <a:buChar char="•"/>
            </a:pPr>
            <a:r>
              <a:rPr lang="en-GB" dirty="0">
                <a:solidFill>
                  <a:srgbClr val="374151"/>
                </a:solidFill>
              </a:rPr>
              <a:t>Node.js has a large and active community of developers and users, which means there are many resources and support available to help you with your Node.js projects.</a:t>
            </a:r>
            <a:endParaRPr lang="da-DK" dirty="0"/>
          </a:p>
        </p:txBody>
      </p:sp>
    </p:spTree>
    <p:extLst>
      <p:ext uri="{BB962C8B-B14F-4D97-AF65-F5344CB8AC3E}">
        <p14:creationId xmlns:p14="http://schemas.microsoft.com/office/powerpoint/2010/main" val="2036287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Simple Login System</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60</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0"/>
            <a:ext cx="5757329" cy="6355586"/>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express</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passport</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'passport'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LocalStrategy</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'passport-local'</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Strategy</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session</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'express-session'</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bcrypt</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bcrypt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app</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Set up session middleware</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a:solidFill>
                  <a:srgbClr val="DCDCAA"/>
                </a:solidFill>
                <a:effectLst/>
                <a:latin typeface="Menlo" panose="020B0609030804020204" pitchFamily="49" charset="0"/>
              </a:rPr>
              <a:t>session</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secret:</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mysecretkey</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resave: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false</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saveUninitialized</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false</a:t>
            </a:r>
            <a:endParaRPr lang="en-GB" sz="1100" b="0" dirty="0">
              <a:solidFill>
                <a:srgbClr val="D4D4D4"/>
              </a:solidFill>
              <a:effectLst/>
              <a:latin typeface="Menlo" panose="020B0609030804020204" pitchFamily="49" charset="0"/>
            </a:endParaRP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Set up </a:t>
            </a:r>
            <a:r>
              <a:rPr lang="en-GB" sz="1100" b="0" dirty="0" err="1">
                <a:solidFill>
                  <a:srgbClr val="6A9955"/>
                </a:solidFill>
                <a:effectLst/>
                <a:latin typeface="Menlo" panose="020B0609030804020204" pitchFamily="49" charset="0"/>
              </a:rPr>
              <a:t>Passport.js</a:t>
            </a:r>
            <a:r>
              <a:rPr lang="en-GB" sz="1100" b="0" dirty="0">
                <a:solidFill>
                  <a:srgbClr val="6A9955"/>
                </a:solidFill>
                <a:effectLst/>
                <a:latin typeface="Menlo" panose="020B0609030804020204" pitchFamily="49" charset="0"/>
              </a:rPr>
              <a:t> middleware</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passport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initialize</a:t>
            </a:r>
            <a:r>
              <a:rPr lang="en-GB" sz="1100" b="0" dirty="0">
                <a:solidFill>
                  <a:srgbClr val="D4D4D4"/>
                </a:solidFill>
                <a:effectLst/>
                <a:latin typeface="Menlo" panose="020B0609030804020204" pitchFamily="49" charset="0"/>
              </a:rPr>
              <a:t>());</a:t>
            </a: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passport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session</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Define user model with username and password fields</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users</a:t>
            </a:r>
            <a:r>
              <a:rPr lang="en-GB" sz="1100" b="0" dirty="0">
                <a:solidFill>
                  <a:srgbClr val="D4D4D4"/>
                </a:solidFill>
                <a:effectLst/>
                <a:latin typeface="Menlo" panose="020B0609030804020204" pitchFamily="49" charset="0"/>
              </a:rPr>
              <a:t> = [{</a:t>
            </a:r>
          </a:p>
          <a:p>
            <a:r>
              <a:rPr lang="en-GB" sz="1100" b="0" dirty="0">
                <a:solidFill>
                  <a:srgbClr val="9CDCFE"/>
                </a:solidFill>
                <a:effectLst/>
                <a:latin typeface="Menlo" panose="020B0609030804020204" pitchFamily="49" charset="0"/>
              </a:rPr>
              <a:t>  username: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alice</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password:</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'$2b$10$0tM1GgP8Cc3qAxOcJHl0Z.LzSoR8RCL1XeA50NpV/xEDaCwzJeUx6’</a:t>
            </a:r>
            <a:r>
              <a:rPr lang="en-GB" sz="1100" b="0" dirty="0">
                <a:solidFill>
                  <a:srgbClr val="D4D4D4"/>
                </a:solidFill>
                <a:effectLst/>
                <a:latin typeface="Menlo" panose="020B0609030804020204" pitchFamily="49" charset="0"/>
              </a:rPr>
              <a:t> </a:t>
            </a:r>
          </a:p>
          <a:p>
            <a:r>
              <a:rPr lang="en-GB" sz="1100" dirty="0">
                <a:solidFill>
                  <a:srgbClr val="D4D4D4"/>
                </a:solidFill>
                <a:latin typeface="Menlo" panose="020B0609030804020204" pitchFamily="49" charset="0"/>
              </a:rPr>
              <a:t>  </a:t>
            </a:r>
            <a:r>
              <a:rPr lang="en-GB" sz="1100" b="0" dirty="0">
                <a:solidFill>
                  <a:srgbClr val="6A9955"/>
                </a:solidFill>
                <a:effectLst/>
                <a:latin typeface="Menlo" panose="020B0609030804020204" pitchFamily="49" charset="0"/>
              </a:rPr>
              <a:t>// hashed '</a:t>
            </a:r>
            <a:r>
              <a:rPr lang="en-GB" sz="1100" b="0" dirty="0" err="1">
                <a:solidFill>
                  <a:srgbClr val="6A9955"/>
                </a:solidFill>
                <a:effectLst/>
                <a:latin typeface="Menlo" panose="020B0609030804020204" pitchFamily="49" charset="0"/>
              </a:rPr>
              <a:t>mypassword</a:t>
            </a:r>
            <a:r>
              <a:rPr lang="en-GB" sz="1100" b="0" dirty="0">
                <a:solidFill>
                  <a:srgbClr val="6A9955"/>
                </a:solidFill>
                <a:effectLst/>
                <a:latin typeface="Menlo" panose="020B0609030804020204" pitchFamily="49" charset="0"/>
              </a:rPr>
              <a:t>'</a:t>
            </a:r>
            <a:endParaRPr lang="en-GB" sz="1100" b="0" dirty="0">
              <a:solidFill>
                <a:srgbClr val="D4D4D4"/>
              </a:solidFill>
              <a:effectLst/>
              <a:latin typeface="Menlo" panose="020B0609030804020204" pitchFamily="49" charset="0"/>
            </a:endParaRP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Set up </a:t>
            </a:r>
            <a:r>
              <a:rPr lang="en-GB" sz="1100" b="0" dirty="0" err="1">
                <a:solidFill>
                  <a:srgbClr val="6A9955"/>
                </a:solidFill>
                <a:effectLst/>
                <a:latin typeface="Menlo" panose="020B0609030804020204" pitchFamily="49" charset="0"/>
              </a:rPr>
              <a:t>Passport.js</a:t>
            </a:r>
            <a:r>
              <a:rPr lang="en-GB" sz="1100" b="0" dirty="0">
                <a:solidFill>
                  <a:srgbClr val="6A9955"/>
                </a:solidFill>
                <a:effectLst/>
                <a:latin typeface="Menlo" panose="020B0609030804020204" pitchFamily="49" charset="0"/>
              </a:rPr>
              <a:t> </a:t>
            </a:r>
            <a:r>
              <a:rPr lang="en-GB" sz="1100" b="0" dirty="0" err="1">
                <a:solidFill>
                  <a:srgbClr val="6A9955"/>
                </a:solidFill>
                <a:effectLst/>
                <a:latin typeface="Menlo" panose="020B0609030804020204" pitchFamily="49" charset="0"/>
              </a:rPr>
              <a:t>LocalStrategy</a:t>
            </a:r>
            <a:endParaRPr lang="en-GB" sz="1100" b="0" dirty="0">
              <a:solidFill>
                <a:srgbClr val="D4D4D4"/>
              </a:solidFill>
              <a:effectLst/>
              <a:latin typeface="Menlo" panose="020B0609030804020204" pitchFamily="49" charset="0"/>
            </a:endParaRPr>
          </a:p>
          <a:p>
            <a:r>
              <a:rPr lang="en-GB" sz="1100" b="0" dirty="0" err="1">
                <a:solidFill>
                  <a:srgbClr val="9CDCFE"/>
                </a:solidFill>
                <a:effectLst/>
                <a:latin typeface="Menlo" panose="020B0609030804020204" pitchFamily="49" charset="0"/>
              </a:rPr>
              <a:t>passport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use</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new</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LocalStrategy</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password</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done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a:t>
            </a:r>
            <a:r>
              <a:rPr lang="en-GB" sz="1100" b="0" dirty="0">
                <a:solidFill>
                  <a:srgbClr val="D4D4D4"/>
                </a:solidFill>
                <a:effectLst/>
                <a:latin typeface="Menlo" panose="020B0609030804020204" pitchFamily="49" charset="0"/>
              </a:rPr>
              <a:t> = </a:t>
            </a:r>
            <a:r>
              <a:rPr lang="en-GB" sz="1100" b="0" dirty="0" err="1">
                <a:solidFill>
                  <a:srgbClr val="4FC1FF"/>
                </a:solidFill>
                <a:effectLst/>
                <a:latin typeface="Menlo" panose="020B0609030804020204" pitchFamily="49" charset="0"/>
              </a:rPr>
              <a:t>users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find</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user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user</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username</a:t>
            </a:r>
            <a:r>
              <a:rPr lang="en-GB" sz="1100" b="0" dirty="0">
                <a:solidFill>
                  <a:srgbClr val="D4D4D4"/>
                </a:solidFill>
                <a:effectLst/>
                <a:latin typeface="Menlo" panose="020B0609030804020204" pitchFamily="49" charset="0"/>
              </a:rPr>
              <a:t>);</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a:t>
            </a:r>
            <a:r>
              <a:rPr lang="en-GB" sz="1100" b="0" dirty="0">
                <a:solidFill>
                  <a:srgbClr val="D4D4D4"/>
                </a:solidFill>
                <a:effectLst/>
                <a:latin typeface="Menlo" panose="020B0609030804020204" pitchFamily="49" charset="0"/>
              </a:rPr>
              <a:t>) </a:t>
            </a:r>
            <a:r>
              <a:rPr lang="en-GB" sz="1100" b="0" dirty="0">
                <a:solidFill>
                  <a:srgbClr val="C586C0"/>
                </a:solidFill>
                <a:effectLst/>
                <a:latin typeface="Menlo" panose="020B0609030804020204" pitchFamily="49" charset="0"/>
              </a:rPr>
              <a:t>return</a:t>
            </a:r>
            <a:r>
              <a:rPr lang="en-GB" sz="1100" b="0" dirty="0">
                <a:solidFill>
                  <a:srgbClr val="D4D4D4"/>
                </a:solidFill>
                <a:effectLst/>
                <a:latin typeface="Menlo" panose="020B0609030804020204" pitchFamily="49" charset="0"/>
              </a:rPr>
              <a:t> </a:t>
            </a:r>
            <a:r>
              <a:rPr lang="en-GB" sz="1100" b="0" dirty="0">
                <a:solidFill>
                  <a:srgbClr val="DCDCAA"/>
                </a:solidFill>
                <a:effectLst/>
                <a:latin typeface="Menlo" panose="020B0609030804020204" pitchFamily="49" charset="0"/>
              </a:rPr>
              <a:t>done</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null</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false</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bcrypt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compare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password</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user</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password</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r>
              <a:rPr lang="en-GB" sz="1100" b="0" dirty="0">
                <a:solidFill>
                  <a:srgbClr val="C586C0"/>
                </a:solidFill>
                <a:effectLst/>
                <a:latin typeface="Menlo" panose="020B0609030804020204" pitchFamily="49" charset="0"/>
              </a:rPr>
              <a:t>return</a:t>
            </a:r>
            <a:r>
              <a:rPr lang="en-GB" sz="1100" b="0" dirty="0">
                <a:solidFill>
                  <a:srgbClr val="D4D4D4"/>
                </a:solidFill>
                <a:effectLst/>
                <a:latin typeface="Menlo" panose="020B0609030804020204" pitchFamily="49" charset="0"/>
              </a:rPr>
              <a:t> </a:t>
            </a:r>
            <a:r>
              <a:rPr lang="en-GB" sz="1100" b="0" dirty="0">
                <a:solidFill>
                  <a:srgbClr val="DCDCAA"/>
                </a:solidFill>
                <a:effectLst/>
                <a:latin typeface="Menlo" panose="020B0609030804020204" pitchFamily="49" charset="0"/>
              </a:rPr>
              <a:t>done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C586C0"/>
                </a:solidFill>
                <a:effectLst/>
                <a:latin typeface="Menlo" panose="020B0609030804020204" pitchFamily="49" charset="0"/>
              </a:rPr>
              <a:t>return</a:t>
            </a:r>
            <a:r>
              <a:rPr lang="en-GB" sz="1100" b="0" dirty="0">
                <a:solidFill>
                  <a:srgbClr val="D4D4D4"/>
                </a:solidFill>
                <a:effectLst/>
                <a:latin typeface="Menlo" panose="020B0609030804020204" pitchFamily="49" charset="0"/>
              </a:rPr>
              <a:t> </a:t>
            </a:r>
            <a:r>
              <a:rPr lang="en-GB" sz="1100" b="0" dirty="0">
                <a:solidFill>
                  <a:srgbClr val="DCDCAA"/>
                </a:solidFill>
                <a:effectLst/>
                <a:latin typeface="Menlo" panose="020B0609030804020204" pitchFamily="49" charset="0"/>
              </a:rPr>
              <a:t>done</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null</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false</a:t>
            </a:r>
            <a:r>
              <a:rPr lang="en-GB" sz="1100" b="0" dirty="0">
                <a:solidFill>
                  <a:srgbClr val="D4D4D4"/>
                </a:solidFill>
                <a:effectLst/>
                <a:latin typeface="Menlo" panose="020B0609030804020204" pitchFamily="49" charset="0"/>
              </a:rPr>
              <a:t>);</a:t>
            </a:r>
          </a:p>
          <a:p>
            <a:r>
              <a:rPr lang="en-GB" sz="1100" b="0" dirty="0">
                <a:solidFill>
                  <a:srgbClr val="C586C0"/>
                </a:solidFill>
                <a:effectLst/>
                <a:latin typeface="Menlo" panose="020B0609030804020204" pitchFamily="49" charset="0"/>
              </a:rPr>
              <a:t>    return</a:t>
            </a:r>
            <a:r>
              <a:rPr lang="en-GB" sz="1100" b="0" dirty="0">
                <a:solidFill>
                  <a:srgbClr val="D4D4D4"/>
                </a:solidFill>
                <a:effectLst/>
                <a:latin typeface="Menlo" panose="020B0609030804020204" pitchFamily="49" charset="0"/>
              </a:rPr>
              <a:t> </a:t>
            </a:r>
            <a:r>
              <a:rPr lang="en-GB" sz="1100" b="0" dirty="0">
                <a:solidFill>
                  <a:srgbClr val="DCDCAA"/>
                </a:solidFill>
                <a:effectLst/>
                <a:latin typeface="Menlo" panose="020B0609030804020204" pitchFamily="49" charset="0"/>
              </a:rPr>
              <a:t>done</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null</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757238"/>
            <a:ext cx="5342637" cy="715618"/>
          </a:xfrm>
        </p:spPr>
        <p:txBody>
          <a:bodyPr>
            <a:normAutofit/>
          </a:bodyPr>
          <a:lstStyle/>
          <a:p>
            <a:pPr marL="0" indent="0" algn="l">
              <a:buNone/>
            </a:pPr>
            <a:r>
              <a:rPr lang="en-GB" dirty="0">
                <a:solidFill>
                  <a:srgbClr val="374151"/>
                </a:solidFill>
              </a:rPr>
              <a:t>Create a basic login system in Node.js using the Express web framework and </a:t>
            </a:r>
            <a:r>
              <a:rPr lang="en-GB" dirty="0" err="1">
                <a:solidFill>
                  <a:srgbClr val="374151"/>
                </a:solidFill>
              </a:rPr>
              <a:t>Passport.js</a:t>
            </a:r>
            <a:r>
              <a:rPr lang="en-GB" dirty="0">
                <a:solidFill>
                  <a:srgbClr val="374151"/>
                </a:solidFill>
              </a:rPr>
              <a:t> library.</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0" y="4814516"/>
            <a:ext cx="6096000" cy="20434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We first set up middleware for session handling using express-session.</a:t>
            </a:r>
          </a:p>
          <a:p>
            <a:pPr algn="ctr">
              <a:lnSpc>
                <a:spcPct val="150000"/>
              </a:lnSpc>
            </a:pPr>
            <a:r>
              <a:rPr lang="en-GB" sz="1400" dirty="0"/>
              <a:t>We then set up middleware for </a:t>
            </a:r>
            <a:r>
              <a:rPr lang="en-GB" sz="1400" dirty="0" err="1"/>
              <a:t>Passport.js</a:t>
            </a:r>
            <a:r>
              <a:rPr lang="en-GB" sz="1400" dirty="0"/>
              <a:t> using </a:t>
            </a:r>
            <a:r>
              <a:rPr lang="en-GB" sz="1400" dirty="0" err="1"/>
              <a:t>passport.initialize</a:t>
            </a:r>
            <a:r>
              <a:rPr lang="en-GB" sz="1400" dirty="0"/>
              <a:t>() and </a:t>
            </a:r>
            <a:r>
              <a:rPr lang="en-GB" sz="1400" dirty="0" err="1"/>
              <a:t>passport.session</a:t>
            </a:r>
            <a:r>
              <a:rPr lang="en-GB" sz="1400" dirty="0"/>
              <a:t>().</a:t>
            </a:r>
          </a:p>
          <a:p>
            <a:pPr algn="ctr">
              <a:lnSpc>
                <a:spcPct val="150000"/>
              </a:lnSpc>
            </a:pPr>
            <a:r>
              <a:rPr lang="en-GB" sz="1400" dirty="0"/>
              <a:t>We define our user model, including a hashed password for security.</a:t>
            </a:r>
          </a:p>
          <a:p>
            <a:pPr algn="ctr">
              <a:lnSpc>
                <a:spcPct val="150000"/>
              </a:lnSpc>
            </a:pPr>
            <a:r>
              <a:rPr lang="en-GB" sz="1400" dirty="0"/>
              <a:t>We set up a local strategy for </a:t>
            </a:r>
            <a:r>
              <a:rPr lang="en-GB" sz="1400" dirty="0" err="1"/>
              <a:t>Passport.js</a:t>
            </a:r>
            <a:r>
              <a:rPr lang="en-GB" sz="1400" dirty="0"/>
              <a:t> that finds the user in our model and checks the hashed password using </a:t>
            </a:r>
            <a:r>
              <a:rPr lang="en-GB" sz="1400" dirty="0" err="1"/>
              <a:t>bcrypt.compare</a:t>
            </a:r>
            <a:r>
              <a:rPr lang="en-GB" sz="1400" dirty="0"/>
              <a:t>().</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2539156"/>
            <a:ext cx="5342637" cy="3115627"/>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err="1">
                <a:solidFill>
                  <a:srgbClr val="374151"/>
                </a:solidFill>
              </a:rPr>
              <a:t>Passport.js</a:t>
            </a:r>
            <a:r>
              <a:rPr lang="en-GB" dirty="0">
                <a:solidFill>
                  <a:srgbClr val="374151"/>
                </a:solidFill>
              </a:rPr>
              <a:t> is a popular authentication library for Node.js that supports a wide range of authentication methods.</a:t>
            </a:r>
          </a:p>
          <a:p>
            <a:pPr>
              <a:buFont typeface="Arial" panose="020B0604020202020204" pitchFamily="34" charset="0"/>
              <a:buChar char="•"/>
            </a:pPr>
            <a:r>
              <a:rPr lang="en-GB" dirty="0">
                <a:solidFill>
                  <a:srgbClr val="374151"/>
                </a:solidFill>
              </a:rPr>
              <a:t>We'll use the </a:t>
            </a:r>
            <a:r>
              <a:rPr lang="en-GB" dirty="0" err="1">
                <a:solidFill>
                  <a:srgbClr val="374151"/>
                </a:solidFill>
              </a:rPr>
              <a:t>Passport.js</a:t>
            </a:r>
            <a:r>
              <a:rPr lang="en-GB" dirty="0">
                <a:solidFill>
                  <a:srgbClr val="374151"/>
                </a:solidFill>
              </a:rPr>
              <a:t> Local strategy to implement a basic username/password login system.</a:t>
            </a:r>
          </a:p>
          <a:p>
            <a:pPr>
              <a:buFont typeface="Arial" panose="020B0604020202020204" pitchFamily="34" charset="0"/>
              <a:buChar char="•"/>
            </a:pPr>
            <a:r>
              <a:rPr lang="en-GB" dirty="0">
                <a:solidFill>
                  <a:srgbClr val="374151"/>
                </a:solidFill>
              </a:rPr>
              <a:t>Express-session is a middleware that enables server-side session handling in an Express application.</a:t>
            </a:r>
          </a:p>
          <a:p>
            <a:pPr>
              <a:buFont typeface="Arial" panose="020B0604020202020204" pitchFamily="34" charset="0"/>
              <a:buChar char="•"/>
            </a:pPr>
            <a:r>
              <a:rPr lang="en-GB" dirty="0">
                <a:solidFill>
                  <a:srgbClr val="374151"/>
                </a:solidFill>
              </a:rPr>
              <a:t>We'll use </a:t>
            </a:r>
            <a:r>
              <a:rPr lang="en-GB" dirty="0" err="1">
                <a:solidFill>
                  <a:srgbClr val="374151"/>
                </a:solidFill>
              </a:rPr>
              <a:t>bcrypt</a:t>
            </a:r>
            <a:r>
              <a:rPr lang="en-GB" dirty="0">
                <a:solidFill>
                  <a:srgbClr val="374151"/>
                </a:solidFill>
              </a:rPr>
              <a:t> to hash passwords for secure storage in our database.</a:t>
            </a:r>
          </a:p>
        </p:txBody>
      </p:sp>
    </p:spTree>
    <p:extLst>
      <p:ext uri="{BB962C8B-B14F-4D97-AF65-F5344CB8AC3E}">
        <p14:creationId xmlns:p14="http://schemas.microsoft.com/office/powerpoint/2010/main" val="1443930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Simple Login System</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61</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0"/>
            <a:ext cx="5757329" cy="3985706"/>
          </a:xfrm>
          <a:prstGeom prst="rect">
            <a:avLst/>
          </a:prstGeom>
          <a:noFill/>
        </p:spPr>
        <p:txBody>
          <a:bodyPr wrap="square">
            <a:spAutoFit/>
          </a:bodyPr>
          <a:lstStyle/>
          <a:p>
            <a:r>
              <a:rPr lang="en-GB" sz="1100" b="0" dirty="0">
                <a:solidFill>
                  <a:srgbClr val="6A9955"/>
                </a:solidFill>
                <a:effectLst/>
                <a:latin typeface="Menlo" panose="020B0609030804020204" pitchFamily="49" charset="0"/>
              </a:rPr>
              <a:t>// Serialize user ID to session</a:t>
            </a:r>
            <a:endParaRPr lang="en-GB" sz="1100" b="0" dirty="0">
              <a:solidFill>
                <a:srgbClr val="D4D4D4"/>
              </a:solidFill>
              <a:effectLst/>
              <a:latin typeface="Menlo" panose="020B0609030804020204" pitchFamily="49" charset="0"/>
            </a:endParaRPr>
          </a:p>
          <a:p>
            <a:r>
              <a:rPr lang="en-GB" sz="1100" b="0" dirty="0" err="1">
                <a:solidFill>
                  <a:srgbClr val="9CDCFE"/>
                </a:solidFill>
                <a:effectLst/>
                <a:latin typeface="Menlo" panose="020B0609030804020204" pitchFamily="49" charset="0"/>
              </a:rPr>
              <a:t>passport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serializeUser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user</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done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done</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null</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user</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username</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Deserialize user ID from session</a:t>
            </a:r>
            <a:endParaRPr lang="en-GB" sz="1100" b="0" dirty="0">
              <a:solidFill>
                <a:srgbClr val="D4D4D4"/>
              </a:solidFill>
              <a:effectLst/>
              <a:latin typeface="Menlo" panose="020B0609030804020204" pitchFamily="49" charset="0"/>
            </a:endParaRPr>
          </a:p>
          <a:p>
            <a:r>
              <a:rPr lang="en-GB" sz="1100" b="0" dirty="0" err="1">
                <a:solidFill>
                  <a:srgbClr val="9CDCFE"/>
                </a:solidFill>
                <a:effectLst/>
                <a:latin typeface="Menlo" panose="020B0609030804020204" pitchFamily="49" charset="0"/>
              </a:rPr>
              <a:t>passport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deserializeUser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done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a:t>
            </a:r>
            <a:r>
              <a:rPr lang="en-GB" sz="1100" b="0" dirty="0">
                <a:solidFill>
                  <a:srgbClr val="D4D4D4"/>
                </a:solidFill>
                <a:effectLst/>
                <a:latin typeface="Menlo" panose="020B0609030804020204" pitchFamily="49" charset="0"/>
              </a:rPr>
              <a:t> = </a:t>
            </a:r>
            <a:r>
              <a:rPr lang="en-GB" sz="1100" b="0" dirty="0" err="1">
                <a:solidFill>
                  <a:srgbClr val="4FC1FF"/>
                </a:solidFill>
                <a:effectLst/>
                <a:latin typeface="Menlo" panose="020B0609030804020204" pitchFamily="49" charset="0"/>
              </a:rPr>
              <a:t>users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find</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user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user</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id</a:t>
            </a:r>
            <a:r>
              <a:rPr lang="en-GB" sz="1100" b="0" dirty="0">
                <a:solidFill>
                  <a:srgbClr val="D4D4D4"/>
                </a:solidFill>
                <a:effectLst/>
                <a:latin typeface="Menlo" panose="020B0609030804020204" pitchFamily="49" charset="0"/>
              </a:rPr>
              <a:t>);</a:t>
            </a:r>
          </a:p>
          <a:p>
            <a:r>
              <a:rPr lang="en-GB" sz="1100" b="0" dirty="0">
                <a:solidFill>
                  <a:srgbClr val="DCDCAA"/>
                </a:solidFill>
                <a:effectLst/>
                <a:latin typeface="Menlo" panose="020B0609030804020204" pitchFamily="49" charset="0"/>
              </a:rPr>
              <a:t>  done</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null</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Define login route</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post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'/login’</a:t>
            </a:r>
            <a:r>
              <a:rPr lang="en-GB" sz="1100" b="0" dirty="0">
                <a:solidFill>
                  <a:srgbClr val="D4D4D4"/>
                </a:solidFill>
                <a:effectLst/>
                <a:latin typeface="Menlo" panose="020B0609030804020204" pitchFamily="49" charset="0"/>
              </a:rPr>
              <a:t>, </a:t>
            </a:r>
          </a:p>
          <a:p>
            <a:r>
              <a:rPr lang="en-GB" sz="1100" dirty="0">
                <a:solidFill>
                  <a:srgbClr val="D4D4D4"/>
                </a:solidFill>
                <a:latin typeface="Menlo" panose="020B0609030804020204" pitchFamily="49" charset="0"/>
              </a:rPr>
              <a:t>  </a:t>
            </a:r>
            <a:r>
              <a:rPr lang="en-GB" sz="1100" b="0" dirty="0" err="1">
                <a:solidFill>
                  <a:srgbClr val="9CDCFE"/>
                </a:solidFill>
                <a:effectLst/>
                <a:latin typeface="Menlo" panose="020B0609030804020204" pitchFamily="49" charset="0"/>
              </a:rPr>
              <a:t>passport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authenticate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'local’</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send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'Login successful’</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Start server</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listen</a:t>
            </a:r>
            <a:r>
              <a:rPr lang="en-GB" sz="1100" b="0" dirty="0">
                <a:solidFill>
                  <a:srgbClr val="D4D4D4"/>
                </a:solidFill>
                <a:effectLst/>
                <a:latin typeface="Menlo" panose="020B0609030804020204" pitchFamily="49" charset="0"/>
              </a:rPr>
              <a:t>(</a:t>
            </a:r>
            <a:r>
              <a:rPr lang="en-GB" sz="1100" b="0" dirty="0">
                <a:solidFill>
                  <a:srgbClr val="B5CEA8"/>
                </a:solidFill>
                <a:effectLst/>
                <a:latin typeface="Menlo" panose="020B0609030804020204" pitchFamily="49" charset="0"/>
              </a:rPr>
              <a:t>3000</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'Server started on port 3000'</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757238"/>
            <a:ext cx="5342637" cy="715618"/>
          </a:xfrm>
        </p:spPr>
        <p:txBody>
          <a:bodyPr>
            <a:normAutofit/>
          </a:bodyPr>
          <a:lstStyle/>
          <a:p>
            <a:pPr marL="0" indent="0" algn="l">
              <a:buNone/>
            </a:pPr>
            <a:r>
              <a:rPr lang="en-GB" dirty="0">
                <a:solidFill>
                  <a:srgbClr val="374151"/>
                </a:solidFill>
              </a:rPr>
              <a:t>Create a basic login system in Node.js using the Express web framework and </a:t>
            </a:r>
            <a:r>
              <a:rPr lang="en-GB" dirty="0" err="1">
                <a:solidFill>
                  <a:srgbClr val="374151"/>
                </a:solidFill>
              </a:rPr>
              <a:t>Passport.js</a:t>
            </a:r>
            <a:r>
              <a:rPr lang="en-GB" dirty="0">
                <a:solidFill>
                  <a:srgbClr val="374151"/>
                </a:solidFill>
              </a:rPr>
              <a:t> library.</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0" y="4814516"/>
            <a:ext cx="6096000" cy="20434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We serialize and deserialize user data from the session using the user's username as the ID.</a:t>
            </a:r>
          </a:p>
          <a:p>
            <a:pPr algn="ctr">
              <a:lnSpc>
                <a:spcPct val="150000"/>
              </a:lnSpc>
            </a:pPr>
            <a:r>
              <a:rPr lang="en-GB" sz="1400" dirty="0"/>
              <a:t>Finally, we define a route for handling logins using </a:t>
            </a:r>
            <a:r>
              <a:rPr lang="en-GB" sz="1400" dirty="0" err="1"/>
              <a:t>Passport.js</a:t>
            </a:r>
            <a:r>
              <a:rPr lang="en-GB" sz="1400" dirty="0"/>
              <a:t> local authentication.</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2539156"/>
            <a:ext cx="5342637" cy="3115627"/>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err="1">
                <a:solidFill>
                  <a:srgbClr val="374151"/>
                </a:solidFill>
              </a:rPr>
              <a:t>Passport.js</a:t>
            </a:r>
            <a:r>
              <a:rPr lang="en-GB" dirty="0">
                <a:solidFill>
                  <a:srgbClr val="374151"/>
                </a:solidFill>
              </a:rPr>
              <a:t> is a popular authentication library for Node.js that supports a wide range of authentication methods.</a:t>
            </a:r>
          </a:p>
          <a:p>
            <a:pPr>
              <a:buFont typeface="Arial" panose="020B0604020202020204" pitchFamily="34" charset="0"/>
              <a:buChar char="•"/>
            </a:pPr>
            <a:r>
              <a:rPr lang="en-GB" dirty="0">
                <a:solidFill>
                  <a:srgbClr val="374151"/>
                </a:solidFill>
              </a:rPr>
              <a:t>We'll use the </a:t>
            </a:r>
            <a:r>
              <a:rPr lang="en-GB" dirty="0" err="1">
                <a:solidFill>
                  <a:srgbClr val="374151"/>
                </a:solidFill>
              </a:rPr>
              <a:t>Passport.js</a:t>
            </a:r>
            <a:r>
              <a:rPr lang="en-GB" dirty="0">
                <a:solidFill>
                  <a:srgbClr val="374151"/>
                </a:solidFill>
              </a:rPr>
              <a:t> Local strategy to implement a basic username/password login system.</a:t>
            </a:r>
          </a:p>
          <a:p>
            <a:pPr>
              <a:buFont typeface="Arial" panose="020B0604020202020204" pitchFamily="34" charset="0"/>
              <a:buChar char="•"/>
            </a:pPr>
            <a:r>
              <a:rPr lang="en-GB" dirty="0">
                <a:solidFill>
                  <a:srgbClr val="374151"/>
                </a:solidFill>
              </a:rPr>
              <a:t>Express-session is a middleware that enables server-side session handling in an Express application.</a:t>
            </a:r>
          </a:p>
          <a:p>
            <a:pPr>
              <a:buFont typeface="Arial" panose="020B0604020202020204" pitchFamily="34" charset="0"/>
              <a:buChar char="•"/>
            </a:pPr>
            <a:r>
              <a:rPr lang="en-GB" dirty="0">
                <a:solidFill>
                  <a:srgbClr val="374151"/>
                </a:solidFill>
              </a:rPr>
              <a:t>We'll use </a:t>
            </a:r>
            <a:r>
              <a:rPr lang="en-GB" dirty="0" err="1">
                <a:solidFill>
                  <a:srgbClr val="374151"/>
                </a:solidFill>
              </a:rPr>
              <a:t>bcrypt</a:t>
            </a:r>
            <a:r>
              <a:rPr lang="en-GB" dirty="0">
                <a:solidFill>
                  <a:srgbClr val="374151"/>
                </a:solidFill>
              </a:rPr>
              <a:t> to hash passwords for secure storage in our database.</a:t>
            </a:r>
          </a:p>
        </p:txBody>
      </p:sp>
    </p:spTree>
    <p:extLst>
      <p:ext uri="{BB962C8B-B14F-4D97-AF65-F5344CB8AC3E}">
        <p14:creationId xmlns:p14="http://schemas.microsoft.com/office/powerpoint/2010/main" val="1605291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err="1"/>
              <a:t>Retrieving</a:t>
            </a:r>
            <a:r>
              <a:rPr lang="da-DK" dirty="0"/>
              <a:t> Data from an </a:t>
            </a:r>
            <a:r>
              <a:rPr lang="da-DK" dirty="0" err="1"/>
              <a:t>External</a:t>
            </a:r>
            <a:r>
              <a:rPr lang="da-DK" dirty="0"/>
              <a:t> REST API</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62</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90618"/>
            <a:ext cx="5757329" cy="5847755"/>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http</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'http'</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Make a GET request to the </a:t>
            </a:r>
            <a:r>
              <a:rPr lang="en-GB" sz="1100" b="0" dirty="0" err="1">
                <a:solidFill>
                  <a:srgbClr val="6A9955"/>
                </a:solidFill>
                <a:effectLst/>
                <a:latin typeface="Menlo" panose="020B0609030804020204" pitchFamily="49" charset="0"/>
              </a:rPr>
              <a:t>JSONPlaceholder</a:t>
            </a:r>
            <a:r>
              <a:rPr lang="en-GB" sz="1100" b="0" dirty="0">
                <a:solidFill>
                  <a:srgbClr val="6A9955"/>
                </a:solidFill>
                <a:effectLst/>
                <a:latin typeface="Menlo" panose="020B0609030804020204" pitchFamily="49" charset="0"/>
              </a:rPr>
              <a:t> API</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options</a:t>
            </a:r>
            <a:r>
              <a:rPr lang="en-GB" sz="1100" b="0" dirty="0">
                <a:solidFill>
                  <a:srgbClr val="D4D4D4"/>
                </a:solidFill>
                <a:effectLst/>
                <a:latin typeface="Menlo" panose="020B0609030804020204" pitchFamily="49" charset="0"/>
              </a:rPr>
              <a:t> = {</a:t>
            </a:r>
          </a:p>
          <a:p>
            <a:r>
              <a:rPr lang="en-GB" sz="1100" b="0" dirty="0">
                <a:solidFill>
                  <a:srgbClr val="9CDCFE"/>
                </a:solidFill>
                <a:effectLst/>
                <a:latin typeface="Menlo" panose="020B0609030804020204" pitchFamily="49" charset="0"/>
              </a:rPr>
              <a:t>  hostname: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jsonplaceholder.typicode.com</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port:</a:t>
            </a:r>
            <a:r>
              <a:rPr lang="en-GB" sz="1100" b="0" dirty="0">
                <a:solidFill>
                  <a:srgbClr val="D4D4D4"/>
                </a:solidFill>
                <a:effectLst/>
                <a:latin typeface="Menlo" panose="020B0609030804020204" pitchFamily="49" charset="0"/>
              </a:rPr>
              <a:t> </a:t>
            </a:r>
            <a:r>
              <a:rPr lang="en-GB" sz="1100" b="0" dirty="0">
                <a:solidFill>
                  <a:srgbClr val="B5CEA8"/>
                </a:solidFill>
                <a:effectLst/>
                <a:latin typeface="Menlo" panose="020B0609030804020204" pitchFamily="49" charset="0"/>
              </a:rPr>
              <a:t>80</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path:</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'/posts’</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method:</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'GET'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Make the request</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req</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http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request</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options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let</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data</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D4D4D4"/>
                </a:solidFill>
                <a:effectLst/>
                <a:latin typeface="Menlo" panose="020B0609030804020204" pitchFamily="49" charset="0"/>
              </a:rPr>
              <a:t>  </a:t>
            </a:r>
            <a:r>
              <a:rPr lang="en-GB" sz="1100" b="0" dirty="0">
                <a:solidFill>
                  <a:srgbClr val="6A9955"/>
                </a:solidFill>
                <a:effectLst/>
                <a:latin typeface="Menlo" panose="020B0609030804020204" pitchFamily="49" charset="0"/>
              </a:rPr>
              <a:t>// A chunk of data has been </a:t>
            </a:r>
            <a:r>
              <a:rPr lang="en-GB" sz="1100" b="0" dirty="0" err="1">
                <a:solidFill>
                  <a:srgbClr val="6A9955"/>
                </a:solidFill>
                <a:effectLst/>
                <a:latin typeface="Menlo" panose="020B0609030804020204" pitchFamily="49" charset="0"/>
              </a:rPr>
              <a:t>recieved</a:t>
            </a:r>
            <a:r>
              <a:rPr lang="en-GB" sz="1100" b="0" dirty="0">
                <a:solidFill>
                  <a:srgbClr val="6A9955"/>
                </a:solidFill>
                <a:effectLst/>
                <a:latin typeface="Menlo" panose="020B0609030804020204" pitchFamily="49" charset="0"/>
              </a:rPr>
              <a:t>.</a:t>
            </a:r>
            <a:endParaRPr lang="en-GB" sz="1100" b="0" dirty="0">
              <a:solidFill>
                <a:srgbClr val="D4D4D4"/>
              </a:solidFill>
              <a:effectLst/>
              <a:latin typeface="Menlo" panose="020B0609030804020204" pitchFamily="49" charset="0"/>
            </a:endParaRP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on</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'data'</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chunk</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data</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chunk</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br>
              <a:rPr lang="en-GB" sz="1100" b="0" dirty="0">
                <a:solidFill>
                  <a:srgbClr val="D4D4D4"/>
                </a:solidFill>
                <a:effectLst/>
                <a:latin typeface="Menlo" panose="020B0609030804020204" pitchFamily="49" charset="0"/>
              </a:rPr>
            </a:br>
            <a:r>
              <a:rPr lang="en-GB" sz="1100" b="0" dirty="0">
                <a:solidFill>
                  <a:srgbClr val="D4D4D4"/>
                </a:solidFill>
                <a:effectLst/>
                <a:latin typeface="Menlo" panose="020B0609030804020204" pitchFamily="49" charset="0"/>
              </a:rPr>
              <a:t>  </a:t>
            </a:r>
            <a:r>
              <a:rPr lang="en-GB" sz="1100" b="0" dirty="0">
                <a:solidFill>
                  <a:srgbClr val="6A9955"/>
                </a:solidFill>
                <a:effectLst/>
                <a:latin typeface="Menlo" panose="020B0609030804020204" pitchFamily="49" charset="0"/>
              </a:rPr>
              <a:t>// The whole response has been received. Print out the result.</a:t>
            </a:r>
            <a:endParaRPr lang="en-GB" sz="1100" b="0" dirty="0">
              <a:solidFill>
                <a:srgbClr val="D4D4D4"/>
              </a:solidFill>
              <a:effectLst/>
              <a:latin typeface="Menlo" panose="020B0609030804020204" pitchFamily="49" charset="0"/>
            </a:endParaRP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on</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'end'</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JSON</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parse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data</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endParaRPr lang="en-GB" sz="1100" dirty="0">
              <a:solidFill>
                <a:srgbClr val="D4D4D4"/>
              </a:solidFill>
              <a:latin typeface="Menlo" panose="020B0609030804020204" pitchFamily="49" charset="0"/>
            </a:endParaRPr>
          </a:p>
          <a:p>
            <a:r>
              <a:rPr lang="en-GB" sz="1100" b="0" dirty="0">
                <a:solidFill>
                  <a:srgbClr val="6A9955"/>
                </a:solidFill>
                <a:effectLst/>
                <a:latin typeface="Menlo" panose="020B0609030804020204" pitchFamily="49" charset="0"/>
              </a:rPr>
              <a:t>// Handle errors</a:t>
            </a:r>
            <a:r>
              <a:rPr lang="en-GB" sz="1100" b="0" dirty="0">
                <a:solidFill>
                  <a:srgbClr val="4FC1FF"/>
                </a:solidFill>
                <a:effectLst/>
                <a:latin typeface="Menlo" panose="020B0609030804020204" pitchFamily="49" charset="0"/>
              </a:rPr>
              <a:t> </a:t>
            </a:r>
          </a:p>
          <a:p>
            <a:r>
              <a:rPr lang="en-GB" sz="1100" b="0" dirty="0" err="1">
                <a:solidFill>
                  <a:srgbClr val="4FC1FF"/>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on</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Send the request</a:t>
            </a:r>
            <a:endParaRPr lang="en-GB" sz="1100" b="0" dirty="0">
              <a:solidFill>
                <a:srgbClr val="D4D4D4"/>
              </a:solidFill>
              <a:effectLst/>
              <a:latin typeface="Menlo" panose="020B0609030804020204" pitchFamily="49" charset="0"/>
            </a:endParaRPr>
          </a:p>
          <a:p>
            <a:r>
              <a:rPr lang="en-GB" sz="1100" b="0" dirty="0" err="1">
                <a:solidFill>
                  <a:srgbClr val="4FC1FF"/>
                </a:solidFill>
                <a:effectLst/>
                <a:latin typeface="Menlo" panose="020B0609030804020204" pitchFamily="49" charset="0"/>
              </a:rPr>
              <a:t>req</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end</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endParaRPr lang="en-GB" sz="1100" b="0" dirty="0">
              <a:solidFill>
                <a:srgbClr val="D4D4D4"/>
              </a:solidFill>
              <a:effectLst/>
              <a:latin typeface="Menlo" panose="020B0609030804020204" pitchFamily="49" charset="0"/>
            </a:endParaRP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181347"/>
            <a:ext cx="5342637" cy="935564"/>
          </a:xfrm>
        </p:spPr>
        <p:txBody>
          <a:bodyPr>
            <a:normAutofit fontScale="92500" lnSpcReduction="10000"/>
          </a:bodyPr>
          <a:lstStyle/>
          <a:p>
            <a:pPr marL="0" indent="0" algn="l">
              <a:buNone/>
            </a:pPr>
            <a:r>
              <a:rPr lang="en-GB" dirty="0">
                <a:solidFill>
                  <a:srgbClr val="374151"/>
                </a:solidFill>
              </a:rPr>
              <a:t>Node.js is often used to retrieve data from external APIs. This slide will show you how to use the built-in http module to make HTTP requests to an external REST API and handle the response.</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0" y="5282356"/>
            <a:ext cx="6096000" cy="157564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This example uses the built-in http module to make an HTTP request to the </a:t>
            </a:r>
            <a:r>
              <a:rPr lang="en-GB" sz="1400" dirty="0" err="1"/>
              <a:t>jsonplaceholder.typicode.com</a:t>
            </a:r>
            <a:r>
              <a:rPr lang="en-GB" sz="1400" dirty="0"/>
              <a:t> API's /posts endpoint. It specifies the HTTP method as GET, and listens for incoming data in chunks. When the response is finished, it logs the data returned by the API.</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3246822"/>
            <a:ext cx="5342637" cy="1905623"/>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Node.js makes it easy to interact with external REST APIs.</a:t>
            </a:r>
          </a:p>
          <a:p>
            <a:pPr>
              <a:buFont typeface="Arial" panose="020B0604020202020204" pitchFamily="34" charset="0"/>
              <a:buChar char="•"/>
            </a:pPr>
            <a:r>
              <a:rPr lang="en-GB" dirty="0">
                <a:solidFill>
                  <a:srgbClr val="374151"/>
                </a:solidFill>
              </a:rPr>
              <a:t>The built-in http module provides a simple interface for making HTTP requests.</a:t>
            </a:r>
          </a:p>
          <a:p>
            <a:pPr>
              <a:buFont typeface="Arial" panose="020B0604020202020204" pitchFamily="34" charset="0"/>
              <a:buChar char="•"/>
            </a:pPr>
            <a:r>
              <a:rPr lang="en-GB" dirty="0">
                <a:solidFill>
                  <a:srgbClr val="374151"/>
                </a:solidFill>
              </a:rPr>
              <a:t>You can use this interface to fetch data from any REST API that exposes a HTTP endpoint.</a:t>
            </a:r>
          </a:p>
        </p:txBody>
      </p:sp>
    </p:spTree>
    <p:extLst>
      <p:ext uri="{BB962C8B-B14F-4D97-AF65-F5344CB8AC3E}">
        <p14:creationId xmlns:p14="http://schemas.microsoft.com/office/powerpoint/2010/main" val="3677016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err="1"/>
              <a:t>External</a:t>
            </a:r>
            <a:r>
              <a:rPr lang="da-DK" dirty="0"/>
              <a:t> REST API with Basic </a:t>
            </a:r>
            <a:r>
              <a:rPr lang="da-DK" dirty="0" err="1"/>
              <a:t>Auth</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63</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90618"/>
            <a:ext cx="5757329" cy="3816429"/>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request</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'request'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your_username</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password</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your_password</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url</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'https://</a:t>
            </a:r>
            <a:r>
              <a:rPr lang="en-GB" sz="1100" b="0" dirty="0" err="1">
                <a:solidFill>
                  <a:srgbClr val="CE9178"/>
                </a:solidFill>
                <a:effectLst/>
                <a:latin typeface="Menlo" panose="020B0609030804020204" pitchFamily="49" charset="0"/>
              </a:rPr>
              <a:t>api.example.com</a:t>
            </a:r>
            <a:r>
              <a:rPr lang="en-GB" sz="1100" b="0" dirty="0">
                <a:solidFill>
                  <a:srgbClr val="CE9178"/>
                </a:solidFill>
                <a:effectLst/>
                <a:latin typeface="Menlo" panose="020B0609030804020204" pitchFamily="49" charset="0"/>
              </a:rPr>
              <a:t>/data'</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Basic authentication</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options</a:t>
            </a:r>
            <a:r>
              <a:rPr lang="en-GB" sz="1100" b="0" dirty="0">
                <a:solidFill>
                  <a:srgbClr val="D4D4D4"/>
                </a:solidFill>
                <a:effectLst/>
                <a:latin typeface="Menlo" panose="020B0609030804020204" pitchFamily="49" charset="0"/>
              </a:rPr>
              <a:t> =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url</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url</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headers:</a:t>
            </a:r>
            <a:r>
              <a:rPr lang="en-GB" sz="1100" b="0" dirty="0">
                <a:solidFill>
                  <a:srgbClr val="D4D4D4"/>
                </a:solidFill>
                <a:effectLst/>
                <a:latin typeface="Menlo" panose="020B0609030804020204" pitchFamily="49" charset="0"/>
              </a:rPr>
              <a:t> {</a:t>
            </a:r>
          </a:p>
          <a:p>
            <a:r>
              <a:rPr lang="en-GB" sz="1100" b="0" dirty="0">
                <a:solidFill>
                  <a:srgbClr val="CE9178"/>
                </a:solidFill>
                <a:effectLst/>
                <a:latin typeface="Menlo" panose="020B0609030804020204" pitchFamily="49" charset="0"/>
              </a:rPr>
              <a:t>    'Authorization'</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'Basic '</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Buffer</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from</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a:t>
            </a:r>
          </a:p>
          <a:p>
            <a:r>
              <a:rPr lang="en-GB" sz="1100" dirty="0">
                <a:solidFill>
                  <a:srgbClr val="D4D4D4"/>
                </a:solidFill>
                <a:latin typeface="Menlo" panose="020B0609030804020204" pitchFamily="49" charset="0"/>
              </a:rPr>
              <a:t>    </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password</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toString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'base64’</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DCDCAA"/>
                </a:solidFill>
                <a:effectLst/>
                <a:latin typeface="Menlo" panose="020B0609030804020204" pitchFamily="49" charset="0"/>
              </a:rPr>
              <a:t>request</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options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&amp;&amp; </a:t>
            </a:r>
            <a:r>
              <a:rPr lang="en-GB" sz="1100" b="0" dirty="0" err="1">
                <a:solidFill>
                  <a:srgbClr val="9CDCFE"/>
                </a:solidFill>
                <a:effectLst/>
                <a:latin typeface="Menlo" panose="020B0609030804020204" pitchFamily="49" charset="0"/>
              </a:rPr>
              <a:t>response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statusCode</a:t>
            </a:r>
            <a:r>
              <a:rPr lang="en-GB" sz="1100" b="0" dirty="0">
                <a:solidFill>
                  <a:srgbClr val="D4D4D4"/>
                </a:solidFill>
                <a:effectLst/>
                <a:latin typeface="Menlo" panose="020B0609030804020204" pitchFamily="49" charset="0"/>
              </a:rPr>
              <a:t> === </a:t>
            </a:r>
            <a:r>
              <a:rPr lang="en-GB" sz="1100" b="0" dirty="0">
                <a:solidFill>
                  <a:srgbClr val="B5CEA8"/>
                </a:solidFill>
                <a:effectLst/>
                <a:latin typeface="Menlo" panose="020B0609030804020204" pitchFamily="49" charset="0"/>
              </a:rPr>
              <a:t>200</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data</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JSON</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parse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data</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else</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2181346"/>
            <a:ext cx="5342637" cy="1065475"/>
          </a:xfrm>
        </p:spPr>
        <p:txBody>
          <a:bodyPr>
            <a:normAutofit/>
          </a:bodyPr>
          <a:lstStyle/>
          <a:p>
            <a:pPr marL="0" indent="0" algn="l">
              <a:buNone/>
            </a:pPr>
            <a:r>
              <a:rPr lang="en-GB" dirty="0">
                <a:solidFill>
                  <a:srgbClr val="374151"/>
                </a:solidFill>
              </a:rPr>
              <a:t>In some cases, you may need to retrieve data from a REST API that requires basic authentication. This slide will show you how to do that using Node.js and the request module.</a:t>
            </a:r>
            <a:endParaRPr lang="en-GB" b="0" i="0" dirty="0">
              <a:solidFill>
                <a:srgbClr val="374151"/>
              </a:solidFill>
              <a:effectLst/>
            </a:endParaRPr>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3376733"/>
            <a:ext cx="5342637" cy="2300498"/>
          </a:xfrm>
          <a:prstGeom prst="rect">
            <a:avLst/>
          </a:prstGeom>
        </p:spPr>
        <p:txBody>
          <a:bodyPr vert="horz" lIns="0" tIns="0" rIns="0" bIns="0" rtlCol="0">
            <a:normAutofit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Basic authentication requires a username and password to be sent with the request.</a:t>
            </a:r>
          </a:p>
          <a:p>
            <a:pPr>
              <a:buFont typeface="Arial" panose="020B0604020202020204" pitchFamily="34" charset="0"/>
              <a:buChar char="•"/>
            </a:pPr>
            <a:r>
              <a:rPr lang="en-GB" dirty="0">
                <a:solidFill>
                  <a:srgbClr val="374151"/>
                </a:solidFill>
              </a:rPr>
              <a:t>The request module allows you to add headers to a request, which is where you will add the basic authentication information.</a:t>
            </a:r>
          </a:p>
          <a:p>
            <a:pPr>
              <a:buFont typeface="Arial" panose="020B0604020202020204" pitchFamily="34" charset="0"/>
              <a:buChar char="•"/>
            </a:pPr>
            <a:r>
              <a:rPr lang="en-GB" dirty="0">
                <a:solidFill>
                  <a:srgbClr val="374151"/>
                </a:solidFill>
              </a:rPr>
              <a:t>The basic authentication information must be base64 encoded before it is added to the header.</a:t>
            </a:r>
          </a:p>
          <a:p>
            <a:pPr>
              <a:buFont typeface="Arial" panose="020B0604020202020204" pitchFamily="34" charset="0"/>
              <a:buChar char="•"/>
            </a:pPr>
            <a:r>
              <a:rPr lang="en-GB" dirty="0">
                <a:solidFill>
                  <a:srgbClr val="374151"/>
                </a:solidFill>
              </a:rPr>
              <a:t>You can then send the request and handle the response in the same way as before.</a:t>
            </a:r>
          </a:p>
        </p:txBody>
      </p:sp>
    </p:spTree>
    <p:extLst>
      <p:ext uri="{BB962C8B-B14F-4D97-AF65-F5344CB8AC3E}">
        <p14:creationId xmlns:p14="http://schemas.microsoft.com/office/powerpoint/2010/main" val="3895802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err="1"/>
              <a:t>External</a:t>
            </a:r>
            <a:r>
              <a:rPr lang="da-DK" dirty="0"/>
              <a:t> REST API with Basic </a:t>
            </a:r>
            <a:r>
              <a:rPr lang="da-DK" dirty="0" err="1"/>
              <a:t>Auth</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64</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38540" y="190618"/>
            <a:ext cx="5757329" cy="3816429"/>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request</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'request'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your_username</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password</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your_password</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url</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'https://</a:t>
            </a:r>
            <a:r>
              <a:rPr lang="en-GB" sz="1100" b="0" dirty="0" err="1">
                <a:solidFill>
                  <a:srgbClr val="CE9178"/>
                </a:solidFill>
                <a:effectLst/>
                <a:latin typeface="Menlo" panose="020B0609030804020204" pitchFamily="49" charset="0"/>
              </a:rPr>
              <a:t>api.example.com</a:t>
            </a:r>
            <a:r>
              <a:rPr lang="en-GB" sz="1100" b="0" dirty="0">
                <a:solidFill>
                  <a:srgbClr val="CE9178"/>
                </a:solidFill>
                <a:effectLst/>
                <a:latin typeface="Menlo" panose="020B0609030804020204" pitchFamily="49" charset="0"/>
              </a:rPr>
              <a:t>/data'</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Basic authentication</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options</a:t>
            </a:r>
            <a:r>
              <a:rPr lang="en-GB" sz="1100" b="0" dirty="0">
                <a:solidFill>
                  <a:srgbClr val="D4D4D4"/>
                </a:solidFill>
                <a:effectLst/>
                <a:latin typeface="Menlo" panose="020B0609030804020204" pitchFamily="49" charset="0"/>
              </a:rPr>
              <a:t> =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url</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url</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headers:</a:t>
            </a:r>
            <a:r>
              <a:rPr lang="en-GB" sz="1100" b="0" dirty="0">
                <a:solidFill>
                  <a:srgbClr val="D4D4D4"/>
                </a:solidFill>
                <a:effectLst/>
                <a:latin typeface="Menlo" panose="020B0609030804020204" pitchFamily="49" charset="0"/>
              </a:rPr>
              <a:t> {</a:t>
            </a:r>
          </a:p>
          <a:p>
            <a:r>
              <a:rPr lang="en-GB" sz="1100" b="0" dirty="0">
                <a:solidFill>
                  <a:srgbClr val="CE9178"/>
                </a:solidFill>
                <a:effectLst/>
                <a:latin typeface="Menlo" panose="020B0609030804020204" pitchFamily="49" charset="0"/>
              </a:rPr>
              <a:t>    'Authorization'</a:t>
            </a:r>
            <a:r>
              <a:rPr lang="en-GB" sz="1100" b="0" dirty="0">
                <a:solidFill>
                  <a:srgbClr val="9CDCFE"/>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'Basic '</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Buffer</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from</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username</a:t>
            </a:r>
            <a:r>
              <a:rPr lang="en-GB" sz="1100" b="0" dirty="0">
                <a:solidFill>
                  <a:srgbClr val="D4D4D4"/>
                </a:solidFill>
                <a:effectLst/>
                <a:latin typeface="Menlo" panose="020B0609030804020204" pitchFamily="49" charset="0"/>
              </a:rPr>
              <a:t> + </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a:t>
            </a:r>
          </a:p>
          <a:p>
            <a:r>
              <a:rPr lang="en-GB" sz="1100" dirty="0">
                <a:solidFill>
                  <a:srgbClr val="D4D4D4"/>
                </a:solidFill>
                <a:latin typeface="Menlo" panose="020B0609030804020204" pitchFamily="49" charset="0"/>
              </a:rPr>
              <a:t>    </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password</a:t>
            </a:r>
            <a:r>
              <a:rPr lang="en-GB" sz="1100" b="0" dirty="0">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toString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'base64’</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DCDCAA"/>
                </a:solidFill>
                <a:effectLst/>
                <a:latin typeface="Menlo" panose="020B0609030804020204" pitchFamily="49" charset="0"/>
              </a:rPr>
              <a:t>request</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options</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 &amp;&amp; </a:t>
            </a:r>
            <a:r>
              <a:rPr lang="en-GB" sz="1100" b="0" dirty="0" err="1">
                <a:solidFill>
                  <a:srgbClr val="9CDCFE"/>
                </a:solidFill>
                <a:effectLst/>
                <a:latin typeface="Menlo" panose="020B0609030804020204" pitchFamily="49" charset="0"/>
              </a:rPr>
              <a:t>response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statusCode</a:t>
            </a:r>
            <a:r>
              <a:rPr lang="en-GB" sz="1100" b="0" dirty="0">
                <a:solidFill>
                  <a:srgbClr val="D4D4D4"/>
                </a:solidFill>
                <a:effectLst/>
                <a:latin typeface="Menlo" panose="020B0609030804020204" pitchFamily="49" charset="0"/>
              </a:rPr>
              <a:t> === </a:t>
            </a:r>
            <a:r>
              <a:rPr lang="en-GB" sz="1100" b="0" dirty="0">
                <a:solidFill>
                  <a:srgbClr val="B5CEA8"/>
                </a:solidFill>
                <a:effectLst/>
                <a:latin typeface="Menlo" panose="020B0609030804020204" pitchFamily="49" charset="0"/>
              </a:rPr>
              <a:t>200</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data</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JSON</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parse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body</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data</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else</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p:txBody>
      </p:sp>
      <p:sp>
        <p:nvSpPr>
          <p:cNvPr id="7" name="Rectangle 6">
            <a:extLst>
              <a:ext uri="{FF2B5EF4-FFF2-40B4-BE49-F238E27FC236}">
                <a16:creationId xmlns:a16="http://schemas.microsoft.com/office/drawing/2014/main" id="{0BD1FDE2-FC91-87A6-F47E-08FE689459D7}"/>
              </a:ext>
            </a:extLst>
          </p:cNvPr>
          <p:cNvSpPr/>
          <p:nvPr/>
        </p:nvSpPr>
        <p:spPr>
          <a:xfrm>
            <a:off x="0" y="2305879"/>
            <a:ext cx="6096000" cy="455212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To send a request with basic authentication, you need to add an Authorization header to the request with the value Basic &lt;base64 encoded </a:t>
            </a:r>
            <a:r>
              <a:rPr lang="en-GB" sz="1400" dirty="0" err="1"/>
              <a:t>username:password</a:t>
            </a:r>
            <a:r>
              <a:rPr lang="en-GB" sz="1400" dirty="0"/>
              <a:t>&gt;. The request module makes it easy to add headers to a request using the headers option.</a:t>
            </a:r>
          </a:p>
          <a:p>
            <a:pPr algn="ctr">
              <a:lnSpc>
                <a:spcPct val="150000"/>
              </a:lnSpc>
            </a:pPr>
            <a:r>
              <a:rPr lang="en-GB" sz="1400" dirty="0"/>
              <a:t>In the example code, we first define the username, password, and </a:t>
            </a:r>
            <a:r>
              <a:rPr lang="en-GB" sz="1400" dirty="0" err="1"/>
              <a:t>url</a:t>
            </a:r>
            <a:r>
              <a:rPr lang="en-GB" sz="1400" dirty="0"/>
              <a:t> variables. We then define an options object that includes the </a:t>
            </a:r>
            <a:r>
              <a:rPr lang="en-GB" sz="1400" dirty="0" err="1"/>
              <a:t>url</a:t>
            </a:r>
            <a:r>
              <a:rPr lang="en-GB" sz="1400" dirty="0"/>
              <a:t> and the Authorization header with the base64-encoded username and password.</a:t>
            </a:r>
          </a:p>
          <a:p>
            <a:pPr algn="ctr">
              <a:lnSpc>
                <a:spcPct val="150000"/>
              </a:lnSpc>
            </a:pPr>
            <a:endParaRPr lang="en-GB" sz="1400" dirty="0"/>
          </a:p>
          <a:p>
            <a:pPr algn="ctr">
              <a:lnSpc>
                <a:spcPct val="150000"/>
              </a:lnSpc>
            </a:pPr>
            <a:r>
              <a:rPr lang="en-GB" sz="1400" dirty="0"/>
              <a:t>We then make the request with request(options, </a:t>
            </a:r>
            <a:r>
              <a:rPr lang="en-GB" sz="1400" dirty="0" err="1"/>
              <a:t>callback</a:t>
            </a:r>
            <a:r>
              <a:rPr lang="en-GB" sz="1400" dirty="0"/>
              <a:t>) and handle the response in the same way as before. If the request is successful, we parse the response body as JSON and log it to the console. Otherwise, we log the error to the console.</a:t>
            </a:r>
            <a:endParaRPr lang="en-DK" sz="1400" dirty="0" err="1"/>
          </a:p>
        </p:txBody>
      </p:sp>
    </p:spTree>
    <p:extLst>
      <p:ext uri="{BB962C8B-B14F-4D97-AF65-F5344CB8AC3E}">
        <p14:creationId xmlns:p14="http://schemas.microsoft.com/office/powerpoint/2010/main" val="1105380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Unit </a:t>
            </a:r>
            <a:r>
              <a:rPr lang="da-DK" dirty="0" err="1"/>
              <a:t>Testing</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65</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65335" y="556591"/>
            <a:ext cx="5757329" cy="2970044"/>
          </a:xfrm>
          <a:prstGeom prst="rect">
            <a:avLst/>
          </a:prstGeom>
          <a:noFill/>
        </p:spPr>
        <p:txBody>
          <a:bodyPr wrap="square">
            <a:spAutoFit/>
          </a:bodyPr>
          <a:lstStyle/>
          <a:p>
            <a:r>
              <a:rPr lang="en-GB" sz="1100" b="0" dirty="0">
                <a:solidFill>
                  <a:srgbClr val="6A9955"/>
                </a:solidFill>
                <a:effectLst/>
                <a:latin typeface="Menlo" panose="020B0609030804020204" pitchFamily="49" charset="0"/>
              </a:rPr>
              <a:t>// Example test using Mocha and Chai</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assert</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'chai'</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assert</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myModule</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myModule</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DCDCAA"/>
                </a:solidFill>
                <a:effectLst/>
                <a:latin typeface="Menlo" panose="020B0609030804020204" pitchFamily="49" charset="0"/>
              </a:rPr>
              <a:t>describe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myModule</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describe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myFunction</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DCDCAA"/>
                </a:solidFill>
                <a:effectLst/>
                <a:latin typeface="Menlo" panose="020B0609030804020204" pitchFamily="49" charset="0"/>
              </a:rPr>
              <a:t>    it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'should return the expected result'</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result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myModule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myFunction</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assert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equal</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result</a:t>
            </a:r>
            <a:r>
              <a:rPr lang="en-GB" sz="1100" b="0" dirty="0">
                <a:solidFill>
                  <a:srgbClr val="D4D4D4"/>
                </a:solidFill>
                <a:effectLst/>
                <a:latin typeface="Menlo" panose="020B0609030804020204" pitchFamily="49" charset="0"/>
              </a:rPr>
              <a:t>, </a:t>
            </a:r>
            <a:r>
              <a:rPr lang="en-GB" sz="1100" b="0" dirty="0">
                <a:solidFill>
                  <a:srgbClr val="B5CEA8"/>
                </a:solidFill>
                <a:effectLst/>
                <a:latin typeface="Menlo" panose="020B0609030804020204" pitchFamily="49" charset="0"/>
              </a:rPr>
              <a:t>42</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br>
              <a:rPr lang="en-GB" sz="1100" b="0" dirty="0">
                <a:solidFill>
                  <a:srgbClr val="D4D4D4"/>
                </a:solidFill>
                <a:effectLst/>
                <a:latin typeface="Menlo" panose="020B0609030804020204" pitchFamily="49" charset="0"/>
              </a:rPr>
            </a:br>
            <a:r>
              <a:rPr lang="en-GB" sz="1100" b="0" dirty="0">
                <a:solidFill>
                  <a:srgbClr val="D4D4D4"/>
                </a:solidFill>
                <a:effectLst/>
                <a:latin typeface="Menlo" panose="020B0609030804020204" pitchFamily="49" charset="0"/>
              </a:rPr>
              <a:t>    </a:t>
            </a:r>
            <a:r>
              <a:rPr lang="en-GB" sz="1100" b="0" dirty="0">
                <a:solidFill>
                  <a:srgbClr val="DCDCAA"/>
                </a:solidFill>
                <a:effectLst/>
                <a:latin typeface="Menlo" panose="020B0609030804020204" pitchFamily="49" charset="0"/>
              </a:rPr>
              <a:t>it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'should handle null inputs'</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569CD6"/>
                </a:solidFill>
                <a:effectLst/>
                <a:latin typeface="Menlo" panose="020B0609030804020204" pitchFamily="49" charset="0"/>
              </a:rPr>
              <a:t>      </a:t>
            </a: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result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myModule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myFunction</a:t>
            </a:r>
            <a:r>
              <a:rPr lang="en-GB" sz="1100" b="0" dirty="0">
                <a:solidFill>
                  <a:srgbClr val="D4D4D4"/>
                </a:solidFill>
                <a:effectLst/>
                <a:latin typeface="Menlo" panose="020B0609030804020204" pitchFamily="49" charset="0"/>
              </a:rPr>
              <a:t>(</a:t>
            </a:r>
            <a:r>
              <a:rPr lang="en-GB" sz="1100" b="0" dirty="0">
                <a:solidFill>
                  <a:srgbClr val="569CD6"/>
                </a:solidFill>
                <a:effectLst/>
                <a:latin typeface="Menlo" panose="020B0609030804020204" pitchFamily="49" charset="0"/>
              </a:rPr>
              <a:t>null</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assert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isNull</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result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3" y="1757237"/>
            <a:ext cx="5342637" cy="1025719"/>
          </a:xfrm>
        </p:spPr>
        <p:txBody>
          <a:bodyPr>
            <a:normAutofit/>
          </a:bodyPr>
          <a:lstStyle/>
          <a:p>
            <a:pPr marL="0" indent="0" algn="l">
              <a:buNone/>
            </a:pPr>
            <a:r>
              <a:rPr lang="en-GB" dirty="0">
                <a:solidFill>
                  <a:srgbClr val="374151"/>
                </a:solidFill>
              </a:rPr>
              <a:t>Writing unit tests is an important part of software development as it helps ensure that code is working as expected and makes it easier to detect and fix bugs.</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6095999" y="4647538"/>
            <a:ext cx="6096000" cy="221046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This example demonstrates a simple test using Mocha and Chai to test a module called </a:t>
            </a:r>
            <a:r>
              <a:rPr lang="en-GB" sz="1400" dirty="0" err="1"/>
              <a:t>myModule</a:t>
            </a:r>
            <a:r>
              <a:rPr lang="en-GB" sz="1400" dirty="0"/>
              <a:t>. The describe function is used to group related tests, and it functions are used to define individual tests. The assert library is used to make various assertions about the </a:t>
            </a:r>
            <a:r>
              <a:rPr lang="en-GB" sz="1400" dirty="0" err="1"/>
              <a:t>behavior</a:t>
            </a:r>
            <a:r>
              <a:rPr lang="en-GB" sz="1400" dirty="0"/>
              <a:t> of the code being tested. In this example, the </a:t>
            </a:r>
            <a:r>
              <a:rPr lang="en-GB" sz="1400" dirty="0" err="1"/>
              <a:t>myFunction</a:t>
            </a:r>
            <a:r>
              <a:rPr lang="en-GB" sz="1400" dirty="0"/>
              <a:t> method of </a:t>
            </a:r>
            <a:r>
              <a:rPr lang="en-GB" sz="1400" dirty="0" err="1"/>
              <a:t>myModule</a:t>
            </a:r>
            <a:r>
              <a:rPr lang="en-GB" sz="1400" dirty="0"/>
              <a:t> is tested to ensure it returns the expected value and handles null inputs correctly.</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2718061"/>
            <a:ext cx="5342637" cy="3034708"/>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Unit testing involves writing automated tests for individual units of code.</a:t>
            </a:r>
          </a:p>
          <a:p>
            <a:pPr>
              <a:buFont typeface="Arial" panose="020B0604020202020204" pitchFamily="34" charset="0"/>
              <a:buChar char="•"/>
            </a:pPr>
            <a:r>
              <a:rPr lang="en-GB" dirty="0">
                <a:solidFill>
                  <a:srgbClr val="374151"/>
                </a:solidFill>
              </a:rPr>
              <a:t>In Node.js, the Mocha testing framework is often used for unit testing.</a:t>
            </a:r>
          </a:p>
          <a:p>
            <a:pPr>
              <a:buFont typeface="Arial" panose="020B0604020202020204" pitchFamily="34" charset="0"/>
              <a:buChar char="•"/>
            </a:pPr>
            <a:r>
              <a:rPr lang="en-GB" dirty="0">
                <a:solidFill>
                  <a:srgbClr val="374151"/>
                </a:solidFill>
              </a:rPr>
              <a:t>The Chai assertion library is commonly used with Mocha to provide a range of testing assertions.</a:t>
            </a:r>
          </a:p>
          <a:p>
            <a:pPr>
              <a:buFont typeface="Arial" panose="020B0604020202020204" pitchFamily="34" charset="0"/>
              <a:buChar char="•"/>
            </a:pPr>
            <a:r>
              <a:rPr lang="en-GB" dirty="0">
                <a:solidFill>
                  <a:srgbClr val="374151"/>
                </a:solidFill>
              </a:rPr>
              <a:t>Unit tests can be run automatically during development to ensure changes to the code don't break existing functionality.</a:t>
            </a:r>
          </a:p>
          <a:p>
            <a:pPr>
              <a:buFont typeface="Arial" panose="020B0604020202020204" pitchFamily="34" charset="0"/>
              <a:buChar char="•"/>
            </a:pPr>
            <a:r>
              <a:rPr lang="en-GB" dirty="0">
                <a:solidFill>
                  <a:srgbClr val="374151"/>
                </a:solidFill>
              </a:rPr>
              <a:t>Tests should cover all possible code paths and edge cases.</a:t>
            </a:r>
          </a:p>
        </p:txBody>
      </p:sp>
    </p:spTree>
    <p:extLst>
      <p:ext uri="{BB962C8B-B14F-4D97-AF65-F5344CB8AC3E}">
        <p14:creationId xmlns:p14="http://schemas.microsoft.com/office/powerpoint/2010/main" val="1424630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Using </a:t>
            </a:r>
            <a:r>
              <a:rPr lang="da-DK" dirty="0" err="1"/>
              <a:t>MongoDB</a:t>
            </a:r>
            <a:r>
              <a:rPr lang="da-DK" dirty="0"/>
              <a:t> with </a:t>
            </a:r>
            <a:r>
              <a:rPr lang="da-DK" dirty="0" err="1"/>
              <a:t>Mongoose</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66</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65334" y="113619"/>
            <a:ext cx="5757329" cy="4662815"/>
          </a:xfrm>
          <a:prstGeom prst="rect">
            <a:avLst/>
          </a:prstGeom>
          <a:noFill/>
        </p:spPr>
        <p:txBody>
          <a:bodyPr wrap="square">
            <a:spAutoFit/>
          </a:bodyPr>
          <a:lstStyle/>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mongoose</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require</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'mongoose'</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Define a schema for a blog post</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blogPostSchema</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new</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mongoose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Schema</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title: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String</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content:</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String</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date:</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type: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Date</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default: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Date</a:t>
            </a:r>
            <a:r>
              <a:rPr lang="en-GB" sz="1100" b="0" dirty="0" err="1">
                <a:solidFill>
                  <a:srgbClr val="D4D4D4"/>
                </a:solidFill>
                <a:effectLst/>
                <a:latin typeface="Menlo" panose="020B0609030804020204" pitchFamily="49" charset="0"/>
              </a:rPr>
              <a:t>.</a:t>
            </a:r>
            <a:r>
              <a:rPr lang="en-GB" sz="1100" b="0" dirty="0" err="1">
                <a:solidFill>
                  <a:srgbClr val="9CDCFE"/>
                </a:solidFill>
                <a:effectLst/>
                <a:latin typeface="Menlo" panose="020B0609030804020204" pitchFamily="49" charset="0"/>
              </a:rPr>
              <a:t>now</a:t>
            </a:r>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Create a model for the blog post schema</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BlogPost</a:t>
            </a:r>
            <a:r>
              <a:rPr lang="en-GB" sz="1100" b="0" dirty="0">
                <a:solidFill>
                  <a:srgbClr val="D4D4D4"/>
                </a:solidFill>
                <a:effectLst/>
                <a:latin typeface="Menlo" panose="020B0609030804020204" pitchFamily="49" charset="0"/>
              </a:rPr>
              <a:t> = </a:t>
            </a:r>
            <a:r>
              <a:rPr lang="en-GB" sz="1100" b="0" dirty="0" err="1">
                <a:solidFill>
                  <a:srgbClr val="9CDCFE"/>
                </a:solidFill>
                <a:effectLst/>
                <a:latin typeface="Menlo" panose="020B0609030804020204" pitchFamily="49" charset="0"/>
              </a:rPr>
              <a:t>mongoose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model</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err="1">
                <a:solidFill>
                  <a:srgbClr val="CE9178"/>
                </a:solidFill>
                <a:effectLst/>
                <a:latin typeface="Menlo" panose="020B0609030804020204" pitchFamily="49" charset="0"/>
              </a:rPr>
              <a:t>BlogPost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blogPostSchema</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Create a new blog post</a:t>
            </a:r>
            <a:endParaRPr lang="en-GB" sz="1100" b="0" dirty="0">
              <a:solidFill>
                <a:srgbClr val="D4D4D4"/>
              </a:solidFill>
              <a:effectLst/>
              <a:latin typeface="Menlo" panose="020B0609030804020204" pitchFamily="49" charset="0"/>
            </a:endParaRP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err="1">
                <a:solidFill>
                  <a:srgbClr val="4FC1FF"/>
                </a:solidFill>
                <a:effectLst/>
                <a:latin typeface="Menlo" panose="020B0609030804020204" pitchFamily="49" charset="0"/>
              </a:rPr>
              <a:t>newPost</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new</a:t>
            </a:r>
            <a:r>
              <a:rPr lang="en-GB" sz="1100" b="0" dirty="0">
                <a:solidFill>
                  <a:srgbClr val="D4D4D4"/>
                </a:solidFill>
                <a:effectLst/>
                <a:latin typeface="Menlo" panose="020B0609030804020204" pitchFamily="49" charset="0"/>
              </a:rPr>
              <a:t> </a:t>
            </a:r>
            <a:r>
              <a:rPr lang="en-GB" sz="1100" b="0" dirty="0" err="1">
                <a:solidFill>
                  <a:srgbClr val="DCDCAA"/>
                </a:solidFill>
                <a:effectLst/>
                <a:latin typeface="Menlo" panose="020B0609030804020204" pitchFamily="49" charset="0"/>
              </a:rPr>
              <a:t>BlogPost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title:</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'My first blog post’</a:t>
            </a:r>
            <a:r>
              <a:rPr lang="en-GB" sz="1100" b="0" dirty="0">
                <a:solidFill>
                  <a:srgbClr val="D4D4D4"/>
                </a:solidFill>
                <a:effectLst/>
                <a:latin typeface="Menlo" panose="020B0609030804020204" pitchFamily="49" charset="0"/>
              </a:rPr>
              <a:t>,</a:t>
            </a:r>
          </a:p>
          <a:p>
            <a:r>
              <a:rPr lang="en-GB" sz="1100" b="0" dirty="0">
                <a:solidFill>
                  <a:srgbClr val="9CDCFE"/>
                </a:solidFill>
                <a:effectLst/>
                <a:latin typeface="Menlo" panose="020B0609030804020204" pitchFamily="49" charset="0"/>
              </a:rPr>
              <a:t>  content:</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'This is my very first blog post using Mongoose and MongoDB!'</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a:solidFill>
                  <a:srgbClr val="6A9955"/>
                </a:solidFill>
                <a:effectLst/>
                <a:latin typeface="Menlo" panose="020B0609030804020204" pitchFamily="49" charset="0"/>
              </a:rPr>
              <a:t>// Save the new blog post to the database</a:t>
            </a:r>
            <a:endParaRPr lang="en-GB" sz="1100" b="0" dirty="0">
              <a:solidFill>
                <a:srgbClr val="D4D4D4"/>
              </a:solidFill>
              <a:effectLst/>
              <a:latin typeface="Menlo" panose="020B0609030804020204" pitchFamily="49" charset="0"/>
            </a:endParaRPr>
          </a:p>
          <a:p>
            <a:r>
              <a:rPr lang="en-GB" sz="1100" b="0" dirty="0" err="1">
                <a:solidFill>
                  <a:srgbClr val="9CDCFE"/>
                </a:solidFill>
                <a:effectLst/>
                <a:latin typeface="Menlo" panose="020B0609030804020204" pitchFamily="49" charset="0"/>
              </a:rPr>
              <a:t>newPost</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save</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post</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C586C0"/>
                </a:solidFill>
                <a:effectLst/>
                <a:latin typeface="Menlo" panose="020B0609030804020204" pitchFamily="49" charset="0"/>
              </a:rPr>
              <a:t>  if</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error</a:t>
            </a:r>
            <a:r>
              <a:rPr lang="en-GB" sz="1100" b="0" dirty="0">
                <a:solidFill>
                  <a:srgbClr val="D4D4D4"/>
                </a:solidFill>
                <a:effectLst/>
                <a:latin typeface="Menlo" panose="020B0609030804020204" pitchFamily="49" charset="0"/>
              </a:rPr>
              <a:t>(</a:t>
            </a:r>
            <a:r>
              <a:rPr lang="en-GB" sz="1100" b="0" dirty="0">
                <a:solidFill>
                  <a:srgbClr val="9CDCFE"/>
                </a:solidFill>
                <a:effectLst/>
                <a:latin typeface="Menlo" panose="020B0609030804020204" pitchFamily="49" charset="0"/>
              </a:rPr>
              <a:t>err</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else</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`Saved new post: </a:t>
            </a:r>
            <a:r>
              <a:rPr lang="en-GB" sz="1100" b="0" dirty="0">
                <a:solidFill>
                  <a:srgbClr val="569CD6"/>
                </a:solidFill>
                <a:effectLst/>
                <a:latin typeface="Menlo" panose="020B0609030804020204" pitchFamily="49" charset="0"/>
              </a:rPr>
              <a:t>${</a:t>
            </a:r>
            <a:r>
              <a:rPr lang="en-GB" sz="1100" b="0" dirty="0">
                <a:solidFill>
                  <a:srgbClr val="9CDCFE"/>
                </a:solidFill>
                <a:effectLst/>
                <a:latin typeface="Menlo" panose="020B0609030804020204" pitchFamily="49" charset="0"/>
              </a:rPr>
              <a:t>post</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  }</a:t>
            </a:r>
          </a:p>
          <a:p>
            <a:r>
              <a:rPr lang="en-GB" sz="1100" b="0" dirty="0">
                <a:solidFill>
                  <a:srgbClr val="D4D4D4"/>
                </a:solidFill>
                <a:effectLst/>
                <a:latin typeface="Menlo" panose="020B0609030804020204" pitchFamily="49" charset="0"/>
              </a:rPr>
              <a:t>});</a:t>
            </a:r>
          </a:p>
        </p:txBody>
      </p:sp>
      <p:sp>
        <p:nvSpPr>
          <p:cNvPr id="3" name="Pladsholder til indhold 2">
            <a:extLst>
              <a:ext uri="{FF2B5EF4-FFF2-40B4-BE49-F238E27FC236}">
                <a16:creationId xmlns:a16="http://schemas.microsoft.com/office/drawing/2014/main" id="{B7CC8038-55FF-13BA-F398-C6E16C0BF221}"/>
              </a:ext>
            </a:extLst>
          </p:cNvPr>
          <p:cNvSpPr>
            <a:spLocks noGrp="1"/>
          </p:cNvSpPr>
          <p:nvPr>
            <p:ph sz="quarter" idx="13"/>
          </p:nvPr>
        </p:nvSpPr>
        <p:spPr>
          <a:xfrm>
            <a:off x="414697" y="3067860"/>
            <a:ext cx="5342637" cy="1025719"/>
          </a:xfrm>
        </p:spPr>
        <p:txBody>
          <a:bodyPr>
            <a:normAutofit/>
          </a:bodyPr>
          <a:lstStyle/>
          <a:p>
            <a:pPr marL="0" indent="0" algn="l">
              <a:buNone/>
            </a:pPr>
            <a:r>
              <a:rPr lang="en-GB" dirty="0">
                <a:solidFill>
                  <a:srgbClr val="374151"/>
                </a:solidFill>
              </a:rPr>
              <a:t>Mongoose is a popular Object Data </a:t>
            </a:r>
            <a:r>
              <a:rPr lang="en-GB" dirty="0" err="1">
                <a:solidFill>
                  <a:srgbClr val="374151"/>
                </a:solidFill>
              </a:rPr>
              <a:t>Modeling</a:t>
            </a:r>
            <a:r>
              <a:rPr lang="en-GB" dirty="0">
                <a:solidFill>
                  <a:srgbClr val="374151"/>
                </a:solidFill>
              </a:rPr>
              <a:t> (ODM) library for MongoDB and Node.js that provides a higher level abstraction for working with MongoDB.</a:t>
            </a:r>
            <a:endParaRPr lang="en-GB" b="0" i="0" dirty="0">
              <a:solidFill>
                <a:srgbClr val="374151"/>
              </a:solidFill>
              <a:effectLst/>
            </a:endParaRPr>
          </a:p>
        </p:txBody>
      </p:sp>
      <p:sp>
        <p:nvSpPr>
          <p:cNvPr id="7" name="Rectangle 6">
            <a:extLst>
              <a:ext uri="{FF2B5EF4-FFF2-40B4-BE49-F238E27FC236}">
                <a16:creationId xmlns:a16="http://schemas.microsoft.com/office/drawing/2014/main" id="{8031313E-F337-4E20-E891-9F16A2C3D39A}"/>
              </a:ext>
            </a:extLst>
          </p:cNvPr>
          <p:cNvSpPr/>
          <p:nvPr/>
        </p:nvSpPr>
        <p:spPr>
          <a:xfrm>
            <a:off x="6095999" y="4890052"/>
            <a:ext cx="6096000" cy="196794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50000"/>
              </a:lnSpc>
            </a:pPr>
            <a:r>
              <a:rPr lang="en-GB" sz="1400" dirty="0"/>
              <a:t>In this example, we create a Mongoose schema for a blog post, define a model for that schema, create a new blog post object using the model, and save it to the MongoDB database using the save() method. Mongoose automatically creates a collection in the MongoDB database for the model, and the properties defined in the schema are used to define the fields in each document.</a:t>
            </a:r>
            <a:endParaRPr lang="en-DK" sz="1400" dirty="0" err="1"/>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7" y="3987580"/>
            <a:ext cx="5342637" cy="3191103"/>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Mongoose provides an elegant and simple way to create models and schemas for your MongoDB data</a:t>
            </a:r>
          </a:p>
          <a:p>
            <a:pPr>
              <a:buFont typeface="Arial" panose="020B0604020202020204" pitchFamily="34" charset="0"/>
              <a:buChar char="•"/>
            </a:pPr>
            <a:r>
              <a:rPr lang="en-GB" dirty="0">
                <a:solidFill>
                  <a:srgbClr val="374151"/>
                </a:solidFill>
              </a:rPr>
              <a:t>It includes built-in type casting, validation, query building, and more</a:t>
            </a:r>
          </a:p>
          <a:p>
            <a:pPr>
              <a:buFont typeface="Arial" panose="020B0604020202020204" pitchFamily="34" charset="0"/>
              <a:buChar char="•"/>
            </a:pPr>
            <a:r>
              <a:rPr lang="en-GB" dirty="0">
                <a:solidFill>
                  <a:srgbClr val="374151"/>
                </a:solidFill>
              </a:rPr>
              <a:t>It supports middleware for defining custom operations that execute before or after certain events</a:t>
            </a:r>
          </a:p>
          <a:p>
            <a:pPr>
              <a:buFont typeface="Arial" panose="020B0604020202020204" pitchFamily="34" charset="0"/>
              <a:buChar char="•"/>
            </a:pPr>
            <a:r>
              <a:rPr lang="en-GB" dirty="0">
                <a:solidFill>
                  <a:srgbClr val="374151"/>
                </a:solidFill>
              </a:rPr>
              <a:t>Mongoose can also help you integrate MongoDB with popular Node.js web frameworks like Express and </a:t>
            </a:r>
            <a:r>
              <a:rPr lang="en-GB" dirty="0" err="1">
                <a:solidFill>
                  <a:srgbClr val="374151"/>
                </a:solidFill>
              </a:rPr>
              <a:t>Hapi</a:t>
            </a:r>
            <a:endParaRPr lang="en-GB" dirty="0">
              <a:solidFill>
                <a:srgbClr val="374151"/>
              </a:solidFill>
            </a:endParaRPr>
          </a:p>
        </p:txBody>
      </p:sp>
      <p:sp>
        <p:nvSpPr>
          <p:cNvPr id="8" name="Rectangle 7">
            <a:extLst>
              <a:ext uri="{FF2B5EF4-FFF2-40B4-BE49-F238E27FC236}">
                <a16:creationId xmlns:a16="http://schemas.microsoft.com/office/drawing/2014/main" id="{04DEFEAA-FBE7-C5FB-02FE-58FEFC4A7544}"/>
              </a:ext>
            </a:extLst>
          </p:cNvPr>
          <p:cNvSpPr/>
          <p:nvPr/>
        </p:nvSpPr>
        <p:spPr>
          <a:xfrm>
            <a:off x="-3" y="2146209"/>
            <a:ext cx="6096000" cy="8355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72000" tIns="72000" rIns="72000" bIns="72000" rtlCol="0" anchor="ctr"/>
          <a:lstStyle/>
          <a:p>
            <a:pPr algn="ctr">
              <a:lnSpc>
                <a:spcPct val="150000"/>
              </a:lnSpc>
            </a:pPr>
            <a:r>
              <a:rPr lang="en-GB" sz="1400" dirty="0"/>
              <a:t>I am aware that we have not covered MongoDB yet,</a:t>
            </a:r>
          </a:p>
          <a:p>
            <a:pPr algn="ctr">
              <a:lnSpc>
                <a:spcPct val="150000"/>
              </a:lnSpc>
            </a:pPr>
            <a:r>
              <a:rPr lang="en-GB" sz="1400" dirty="0"/>
              <a:t>but I wanted to keep the Node.js slides complete for reference.</a:t>
            </a:r>
            <a:endParaRPr lang="en-DK" sz="1400" dirty="0" err="1"/>
          </a:p>
        </p:txBody>
      </p:sp>
    </p:spTree>
    <p:extLst>
      <p:ext uri="{BB962C8B-B14F-4D97-AF65-F5344CB8AC3E}">
        <p14:creationId xmlns:p14="http://schemas.microsoft.com/office/powerpoint/2010/main" val="3463044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1BF8CD-DA3F-180B-F078-1597E310DDEE}"/>
              </a:ext>
            </a:extLst>
          </p:cNvPr>
          <p:cNvSpPr/>
          <p:nvPr/>
        </p:nvSpPr>
        <p:spPr>
          <a:xfrm>
            <a:off x="6096000" y="0"/>
            <a:ext cx="6096000" cy="6858000"/>
          </a:xfrm>
          <a:prstGeom prst="rect">
            <a:avLst/>
          </a:prstGeom>
          <a:solidFill>
            <a:schemeClr val="tx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a:t>Using Typescript with </a:t>
            </a:r>
            <a:r>
              <a:rPr lang="da-DK" dirty="0" err="1"/>
              <a:t>Node.js</a:t>
            </a:r>
            <a:endParaRPr lang="da-DK" dirty="0"/>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67</a:t>
            </a:fld>
            <a:endParaRPr lang="en-GB" dirty="0"/>
          </a:p>
        </p:txBody>
      </p:sp>
      <p:sp>
        <p:nvSpPr>
          <p:cNvPr id="11" name="TextBox 10">
            <a:extLst>
              <a:ext uri="{FF2B5EF4-FFF2-40B4-BE49-F238E27FC236}">
                <a16:creationId xmlns:a16="http://schemas.microsoft.com/office/drawing/2014/main" id="{BBFCA9BA-E6E1-71DD-B6B0-0E22F36CF7FC}"/>
              </a:ext>
            </a:extLst>
          </p:cNvPr>
          <p:cNvSpPr txBox="1"/>
          <p:nvPr/>
        </p:nvSpPr>
        <p:spPr>
          <a:xfrm>
            <a:off x="6265334" y="113619"/>
            <a:ext cx="5757329" cy="2123658"/>
          </a:xfrm>
          <a:prstGeom prst="rect">
            <a:avLst/>
          </a:prstGeom>
          <a:noFill/>
        </p:spPr>
        <p:txBody>
          <a:bodyPr wrap="square">
            <a:spAutoFit/>
          </a:bodyPr>
          <a:lstStyle/>
          <a:p>
            <a:r>
              <a:rPr lang="en-GB" sz="1100" b="0" dirty="0">
                <a:solidFill>
                  <a:srgbClr val="C586C0"/>
                </a:solidFill>
                <a:effectLst/>
                <a:latin typeface="Menlo" panose="020B0609030804020204" pitchFamily="49" charset="0"/>
              </a:rPr>
              <a:t>import</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express</a:t>
            </a:r>
            <a:r>
              <a:rPr lang="en-GB" sz="1100" b="0" dirty="0">
                <a:solidFill>
                  <a:srgbClr val="D4D4D4"/>
                </a:solidFill>
                <a:effectLst/>
                <a:latin typeface="Menlo" panose="020B0609030804020204" pitchFamily="49" charset="0"/>
              </a:rPr>
              <a:t>, { </a:t>
            </a:r>
            <a:r>
              <a:rPr lang="en-GB" sz="1100" b="0" dirty="0">
                <a:solidFill>
                  <a:srgbClr val="9CDCFE"/>
                </a:solidFill>
                <a:effectLst/>
                <a:latin typeface="Menlo" panose="020B0609030804020204" pitchFamily="49" charset="0"/>
              </a:rPr>
              <a:t>Request</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 </a:t>
            </a:r>
            <a:r>
              <a:rPr lang="en-GB" sz="1100" b="0" dirty="0">
                <a:solidFill>
                  <a:srgbClr val="C586C0"/>
                </a:solidFill>
                <a:effectLst/>
                <a:latin typeface="Menlo" panose="020B0609030804020204" pitchFamily="49" charset="0"/>
              </a:rPr>
              <a:t>from</a:t>
            </a:r>
            <a:r>
              <a:rPr lang="en-GB" sz="1100" b="0" dirty="0">
                <a:solidFill>
                  <a:srgbClr val="D4D4D4"/>
                </a:solidFill>
                <a:effectLst/>
                <a:latin typeface="Menlo" panose="020B0609030804020204" pitchFamily="49" charset="0"/>
              </a:rPr>
              <a:t> </a:t>
            </a:r>
            <a:r>
              <a:rPr lang="en-GB" sz="1100" b="0" dirty="0">
                <a:solidFill>
                  <a:srgbClr val="CE9178"/>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app</a:t>
            </a:r>
            <a:r>
              <a:rPr lang="en-GB" sz="1100" b="0" dirty="0">
                <a:solidFill>
                  <a:srgbClr val="D4D4D4"/>
                </a:solidFill>
                <a:effectLst/>
                <a:latin typeface="Menlo" panose="020B0609030804020204" pitchFamily="49" charset="0"/>
              </a:rPr>
              <a:t> = </a:t>
            </a:r>
            <a:r>
              <a:rPr lang="en-GB" sz="1100" b="0" dirty="0">
                <a:solidFill>
                  <a:srgbClr val="DCDCAA"/>
                </a:solidFill>
                <a:effectLst/>
                <a:latin typeface="Menlo" panose="020B0609030804020204" pitchFamily="49" charset="0"/>
              </a:rPr>
              <a:t>express</a:t>
            </a:r>
            <a:r>
              <a:rPr lang="en-GB" sz="1100" b="0" dirty="0">
                <a:solidFill>
                  <a:srgbClr val="D4D4D4"/>
                </a:solidFill>
                <a:effectLst/>
                <a:latin typeface="Menlo" panose="020B0609030804020204" pitchFamily="49" charset="0"/>
              </a:rPr>
              <a:t>();</a:t>
            </a:r>
          </a:p>
          <a:p>
            <a:r>
              <a:rPr lang="en-GB" sz="1100" b="0" dirty="0" err="1">
                <a:solidFill>
                  <a:srgbClr val="569CD6"/>
                </a:solidFill>
                <a:effectLst/>
                <a:latin typeface="Menlo" panose="020B0609030804020204" pitchFamily="49" charset="0"/>
              </a:rPr>
              <a:t>const</a:t>
            </a:r>
            <a:r>
              <a:rPr lang="en-GB" sz="1100" b="0" dirty="0">
                <a:solidFill>
                  <a:srgbClr val="D4D4D4"/>
                </a:solidFill>
                <a:effectLst/>
                <a:latin typeface="Menlo" panose="020B0609030804020204" pitchFamily="49" charset="0"/>
              </a:rPr>
              <a:t> </a:t>
            </a:r>
            <a:r>
              <a:rPr lang="en-GB" sz="1100" b="0" dirty="0">
                <a:solidFill>
                  <a:srgbClr val="4FC1FF"/>
                </a:solidFill>
                <a:effectLst/>
                <a:latin typeface="Menlo" panose="020B0609030804020204" pitchFamily="49" charset="0"/>
              </a:rPr>
              <a:t>port</a:t>
            </a:r>
            <a:r>
              <a:rPr lang="en-GB" sz="1100" b="0" dirty="0">
                <a:solidFill>
                  <a:srgbClr val="D4D4D4"/>
                </a:solidFill>
                <a:effectLst/>
                <a:latin typeface="Menlo" panose="020B0609030804020204" pitchFamily="49" charset="0"/>
              </a:rPr>
              <a:t> = </a:t>
            </a:r>
            <a:r>
              <a:rPr lang="en-GB" sz="1100" b="0" dirty="0">
                <a:solidFill>
                  <a:srgbClr val="B5CEA8"/>
                </a:solidFill>
                <a:effectLst/>
                <a:latin typeface="Menlo" panose="020B0609030804020204" pitchFamily="49" charset="0"/>
              </a:rPr>
              <a:t>3000</a:t>
            </a:r>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get</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 (</a:t>
            </a:r>
            <a:r>
              <a:rPr lang="en-GB" sz="1100" b="0" dirty="0" err="1">
                <a:solidFill>
                  <a:srgbClr val="9CDCFE"/>
                </a:solidFill>
                <a:effectLst/>
                <a:latin typeface="Menlo" panose="020B0609030804020204" pitchFamily="49" charset="0"/>
              </a:rPr>
              <a:t>req</a:t>
            </a:r>
            <a:r>
              <a:rPr lang="en-GB" sz="1100" b="0" dirty="0">
                <a:solidFill>
                  <a:srgbClr val="D4D4D4"/>
                </a:solidFill>
                <a:effectLst/>
                <a:latin typeface="Menlo" panose="020B0609030804020204" pitchFamily="49" charset="0"/>
              </a:rPr>
              <a:t>: </a:t>
            </a:r>
            <a:r>
              <a:rPr lang="en-GB" sz="1100" b="0" dirty="0">
                <a:solidFill>
                  <a:srgbClr val="4EC9B0"/>
                </a:solidFill>
                <a:effectLst/>
                <a:latin typeface="Menlo" panose="020B0609030804020204" pitchFamily="49" charset="0"/>
              </a:rPr>
              <a:t>Request</a:t>
            </a:r>
            <a:r>
              <a:rPr lang="en-GB" sz="1100" b="0" dirty="0">
                <a:solidFill>
                  <a:srgbClr val="D4D4D4"/>
                </a:solidFill>
                <a:effectLst/>
                <a:latin typeface="Menlo" panose="020B0609030804020204" pitchFamily="49" charset="0"/>
              </a:rPr>
              <a:t>, </a:t>
            </a:r>
            <a:r>
              <a:rPr lang="en-GB" sz="1100" b="0" dirty="0">
                <a:solidFill>
                  <a:srgbClr val="9CDCFE"/>
                </a:solidFill>
                <a:effectLst/>
                <a:latin typeface="Menlo" panose="020B0609030804020204" pitchFamily="49" charset="0"/>
              </a:rPr>
              <a:t>res</a:t>
            </a:r>
            <a:r>
              <a:rPr lang="en-GB" sz="1100" b="0" dirty="0">
                <a:solidFill>
                  <a:srgbClr val="D4D4D4"/>
                </a:solidFill>
                <a:effectLst/>
                <a:latin typeface="Menlo" panose="020B0609030804020204" pitchFamily="49" charset="0"/>
              </a:rPr>
              <a:t>: </a:t>
            </a:r>
            <a:r>
              <a:rPr lang="en-GB" sz="1100" b="0" dirty="0">
                <a:solidFill>
                  <a:srgbClr val="4EC9B0"/>
                </a:solidFill>
                <a:effectLst/>
                <a:latin typeface="Menlo" panose="020B0609030804020204" pitchFamily="49" charset="0"/>
              </a:rPr>
              <a:t>Response</a:t>
            </a:r>
            <a:r>
              <a:rPr lang="en-GB" sz="1100" b="0" dirty="0">
                <a:solidFill>
                  <a:srgbClr val="D4D4D4"/>
                </a:solidFill>
                <a:effectLst/>
                <a:latin typeface="Menlo" panose="020B0609030804020204" pitchFamily="49" charset="0"/>
              </a:rPr>
              <a:t>)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res</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send</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'Hello World!'</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a:p>
            <a:br>
              <a:rPr lang="en-GB" sz="1100" b="0" dirty="0">
                <a:solidFill>
                  <a:srgbClr val="D4D4D4"/>
                </a:solidFill>
                <a:effectLst/>
                <a:latin typeface="Menlo" panose="020B0609030804020204" pitchFamily="49" charset="0"/>
              </a:rPr>
            </a:br>
            <a:r>
              <a:rPr lang="en-GB" sz="1100" b="0" dirty="0" err="1">
                <a:solidFill>
                  <a:srgbClr val="4FC1FF"/>
                </a:solidFill>
                <a:effectLst/>
                <a:latin typeface="Menlo" panose="020B0609030804020204" pitchFamily="49" charset="0"/>
              </a:rPr>
              <a:t>app</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listen</a:t>
            </a:r>
            <a:r>
              <a:rPr lang="en-GB" sz="1100" b="0" dirty="0">
                <a:solidFill>
                  <a:srgbClr val="D4D4D4"/>
                </a:solidFill>
                <a:effectLst/>
                <a:latin typeface="Menlo" panose="020B0609030804020204" pitchFamily="49" charset="0"/>
              </a:rPr>
              <a:t>(</a:t>
            </a:r>
            <a:r>
              <a:rPr lang="en-GB" sz="1100" b="0" dirty="0">
                <a:solidFill>
                  <a:srgbClr val="4FC1FF"/>
                </a:solidFill>
                <a:effectLst/>
                <a:latin typeface="Menlo" panose="020B0609030804020204" pitchFamily="49" charset="0"/>
              </a:rPr>
              <a:t>port</a:t>
            </a:r>
            <a:r>
              <a:rPr lang="en-GB" sz="1100" b="0" dirty="0">
                <a:solidFill>
                  <a:srgbClr val="D4D4D4"/>
                </a:solidFill>
                <a:effectLst/>
                <a:latin typeface="Menlo" panose="020B0609030804020204" pitchFamily="49" charset="0"/>
              </a:rPr>
              <a:t>, () </a:t>
            </a:r>
            <a:r>
              <a:rPr lang="en-GB" sz="1100" b="0" dirty="0">
                <a:solidFill>
                  <a:srgbClr val="569CD6"/>
                </a:solidFill>
                <a:effectLst/>
                <a:latin typeface="Menlo" panose="020B0609030804020204" pitchFamily="49" charset="0"/>
              </a:rPr>
              <a:t>=&gt;</a:t>
            </a:r>
            <a:r>
              <a:rPr lang="en-GB" sz="1100" b="0" dirty="0">
                <a:solidFill>
                  <a:srgbClr val="D4D4D4"/>
                </a:solidFill>
                <a:effectLst/>
                <a:latin typeface="Menlo" panose="020B0609030804020204" pitchFamily="49" charset="0"/>
              </a:rPr>
              <a:t> {</a:t>
            </a:r>
          </a:p>
          <a:p>
            <a:r>
              <a:rPr lang="en-GB" sz="1100" b="0" dirty="0">
                <a:solidFill>
                  <a:srgbClr val="9CDCFE"/>
                </a:solidFill>
                <a:effectLst/>
                <a:latin typeface="Menlo" panose="020B0609030804020204" pitchFamily="49" charset="0"/>
              </a:rPr>
              <a:t>  </a:t>
            </a:r>
            <a:r>
              <a:rPr lang="en-GB" sz="1100" b="0" dirty="0" err="1">
                <a:solidFill>
                  <a:srgbClr val="9CDCFE"/>
                </a:solidFill>
                <a:effectLst/>
                <a:latin typeface="Menlo" panose="020B0609030804020204" pitchFamily="49" charset="0"/>
              </a:rPr>
              <a:t>console</a:t>
            </a:r>
            <a:r>
              <a:rPr lang="en-GB" sz="1100" b="0" dirty="0" err="1">
                <a:solidFill>
                  <a:srgbClr val="D4D4D4"/>
                </a:solidFill>
                <a:effectLst/>
                <a:latin typeface="Menlo" panose="020B0609030804020204" pitchFamily="49" charset="0"/>
              </a:rPr>
              <a:t>.</a:t>
            </a:r>
            <a:r>
              <a:rPr lang="en-GB" sz="1100" b="0" dirty="0" err="1">
                <a:solidFill>
                  <a:srgbClr val="DCDCAA"/>
                </a:solidFill>
                <a:effectLst/>
                <a:latin typeface="Menlo" panose="020B0609030804020204" pitchFamily="49" charset="0"/>
              </a:rPr>
              <a:t>log</a:t>
            </a:r>
            <a:r>
              <a:rPr lang="en-GB" sz="1100" b="0" dirty="0">
                <a:solidFill>
                  <a:srgbClr val="D4D4D4"/>
                </a:solidFill>
                <a:effectLst/>
                <a:latin typeface="Menlo" panose="020B0609030804020204" pitchFamily="49" charset="0"/>
              </a:rPr>
              <a:t>(</a:t>
            </a:r>
            <a:r>
              <a:rPr lang="en-GB" sz="1100" b="0" dirty="0">
                <a:solidFill>
                  <a:srgbClr val="CE9178"/>
                </a:solidFill>
                <a:effectLst/>
                <a:latin typeface="Menlo" panose="020B0609030804020204" pitchFamily="49" charset="0"/>
              </a:rPr>
              <a:t>`Server started at http://localhost:</a:t>
            </a:r>
            <a:r>
              <a:rPr lang="en-GB" sz="1100" b="0" dirty="0">
                <a:solidFill>
                  <a:srgbClr val="569CD6"/>
                </a:solidFill>
                <a:effectLst/>
                <a:latin typeface="Menlo" panose="020B0609030804020204" pitchFamily="49" charset="0"/>
              </a:rPr>
              <a:t>${</a:t>
            </a:r>
            <a:r>
              <a:rPr lang="en-GB" sz="1100" b="0" dirty="0">
                <a:solidFill>
                  <a:srgbClr val="4FC1FF"/>
                </a:solidFill>
                <a:effectLst/>
                <a:latin typeface="Menlo" panose="020B0609030804020204" pitchFamily="49" charset="0"/>
              </a:rPr>
              <a:t>port</a:t>
            </a:r>
            <a:r>
              <a:rPr lang="en-GB" sz="1100" b="0" dirty="0">
                <a:solidFill>
                  <a:srgbClr val="569CD6"/>
                </a:solidFill>
                <a:effectLst/>
                <a:latin typeface="Menlo" panose="020B0609030804020204" pitchFamily="49" charset="0"/>
              </a:rPr>
              <a:t>}</a:t>
            </a:r>
            <a:r>
              <a:rPr lang="en-GB" sz="1100" b="0" dirty="0">
                <a:solidFill>
                  <a:srgbClr val="CE9178"/>
                </a:solidFill>
                <a:effectLst/>
                <a:latin typeface="Menlo" panose="020B0609030804020204" pitchFamily="49" charset="0"/>
              </a:rPr>
              <a:t>`</a:t>
            </a:r>
            <a:r>
              <a:rPr lang="en-GB" sz="1100" b="0" dirty="0">
                <a:solidFill>
                  <a:srgbClr val="D4D4D4"/>
                </a:solidFill>
                <a:effectLst/>
                <a:latin typeface="Menlo" panose="020B0609030804020204" pitchFamily="49" charset="0"/>
              </a:rPr>
              <a:t>);</a:t>
            </a:r>
          </a:p>
          <a:p>
            <a:r>
              <a:rPr lang="en-GB" sz="1100" b="0" dirty="0">
                <a:solidFill>
                  <a:srgbClr val="D4D4D4"/>
                </a:solidFill>
                <a:effectLst/>
                <a:latin typeface="Menlo" panose="020B0609030804020204" pitchFamily="49" charset="0"/>
              </a:rPr>
              <a:t>});</a:t>
            </a:r>
          </a:p>
        </p:txBody>
      </p:sp>
      <p:sp>
        <p:nvSpPr>
          <p:cNvPr id="7" name="Rectangle 6">
            <a:extLst>
              <a:ext uri="{FF2B5EF4-FFF2-40B4-BE49-F238E27FC236}">
                <a16:creationId xmlns:a16="http://schemas.microsoft.com/office/drawing/2014/main" id="{8031313E-F337-4E20-E891-9F16A2C3D39A}"/>
              </a:ext>
            </a:extLst>
          </p:cNvPr>
          <p:cNvSpPr/>
          <p:nvPr/>
        </p:nvSpPr>
        <p:spPr>
          <a:xfrm>
            <a:off x="6095999" y="3959750"/>
            <a:ext cx="6096000" cy="289825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85750" indent="-285750">
              <a:lnSpc>
                <a:spcPct val="150000"/>
              </a:lnSpc>
              <a:buFont typeface="Arial" panose="020B0604020202020204" pitchFamily="34" charset="0"/>
              <a:buChar char="•"/>
            </a:pPr>
            <a:r>
              <a:rPr lang="en-GB" sz="1400" dirty="0"/>
              <a:t>This example shows how to create a simple Node.js server using Express and TypeScript.</a:t>
            </a:r>
          </a:p>
          <a:p>
            <a:pPr marL="285750" indent="-285750">
              <a:lnSpc>
                <a:spcPct val="150000"/>
              </a:lnSpc>
              <a:buFont typeface="Arial" panose="020B0604020202020204" pitchFamily="34" charset="0"/>
              <a:buChar char="•"/>
            </a:pPr>
            <a:r>
              <a:rPr lang="en-GB" sz="1400" dirty="0"/>
              <a:t>Note that the Request and Response objects are imported from express, and are given as parameter types for the </a:t>
            </a:r>
            <a:r>
              <a:rPr lang="en-GB" sz="1400" dirty="0" err="1"/>
              <a:t>callback</a:t>
            </a:r>
            <a:r>
              <a:rPr lang="en-GB" sz="1400" dirty="0"/>
              <a:t> function of the </a:t>
            </a:r>
            <a:r>
              <a:rPr lang="en-GB" sz="1400" dirty="0" err="1"/>
              <a:t>app.get</a:t>
            </a:r>
            <a:r>
              <a:rPr lang="en-GB" sz="1400" dirty="0"/>
              <a:t>() method.</a:t>
            </a:r>
          </a:p>
          <a:p>
            <a:pPr marL="285750" indent="-285750">
              <a:lnSpc>
                <a:spcPct val="150000"/>
              </a:lnSpc>
              <a:buFont typeface="Arial" panose="020B0604020202020204" pitchFamily="34" charset="0"/>
              <a:buChar char="•"/>
            </a:pPr>
            <a:r>
              <a:rPr lang="en-GB" sz="1400" dirty="0"/>
              <a:t>The port and app variables are typed using TypeScript syntax.</a:t>
            </a:r>
          </a:p>
          <a:p>
            <a:pPr marL="285750" indent="-285750">
              <a:lnSpc>
                <a:spcPct val="150000"/>
              </a:lnSpc>
              <a:buFont typeface="Arial" panose="020B0604020202020204" pitchFamily="34" charset="0"/>
              <a:buChar char="•"/>
            </a:pPr>
            <a:r>
              <a:rPr lang="en-GB" sz="1400" dirty="0"/>
              <a:t>When running the code with </a:t>
            </a:r>
            <a:r>
              <a:rPr lang="en-GB" sz="1400" dirty="0" err="1"/>
              <a:t>ts</a:t>
            </a:r>
            <a:r>
              <a:rPr lang="en-GB" sz="1400" dirty="0"/>
              <a:t>-node, TypeScript will compile the code to JavaScript on the fly, and execute it as a Node.js program.</a:t>
            </a:r>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7" y="3180882"/>
            <a:ext cx="5342637" cy="3191103"/>
          </a:xfrm>
          <a:prstGeom prst="rect">
            <a:avLst/>
          </a:prstGeom>
        </p:spPr>
        <p:txBody>
          <a:bodyPr vert="horz" lIns="0" tIns="0" rIns="0" bIns="0" rtlCol="0">
            <a:normAutofit lnSpcReduction="10000"/>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TypeScript provides static typing, which helps catch errors during development and provides better code documentation.</a:t>
            </a:r>
          </a:p>
          <a:p>
            <a:pPr>
              <a:buFont typeface="Arial" panose="020B0604020202020204" pitchFamily="34" charset="0"/>
              <a:buChar char="•"/>
            </a:pPr>
            <a:r>
              <a:rPr lang="en-GB" dirty="0">
                <a:solidFill>
                  <a:srgbClr val="374151"/>
                </a:solidFill>
              </a:rPr>
              <a:t>Node.js supports TypeScript natively with the help of </a:t>
            </a:r>
            <a:r>
              <a:rPr lang="en-GB" dirty="0" err="1">
                <a:solidFill>
                  <a:srgbClr val="374151"/>
                </a:solidFill>
              </a:rPr>
              <a:t>ts</a:t>
            </a:r>
            <a:r>
              <a:rPr lang="en-GB" dirty="0">
                <a:solidFill>
                  <a:srgbClr val="374151"/>
                </a:solidFill>
              </a:rPr>
              <a:t>-node, so there's no need for extra setup.</a:t>
            </a:r>
          </a:p>
          <a:p>
            <a:pPr>
              <a:buFont typeface="Arial" panose="020B0604020202020204" pitchFamily="34" charset="0"/>
              <a:buChar char="•"/>
            </a:pPr>
            <a:r>
              <a:rPr lang="en-GB" dirty="0">
                <a:solidFill>
                  <a:srgbClr val="374151"/>
                </a:solidFill>
              </a:rPr>
              <a:t>Using TypeScript with Node.js can lead to better code organization, easier maintenance, and faster development.</a:t>
            </a:r>
          </a:p>
          <a:p>
            <a:pPr>
              <a:buFont typeface="Arial" panose="020B0604020202020204" pitchFamily="34" charset="0"/>
              <a:buChar char="•"/>
            </a:pPr>
            <a:r>
              <a:rPr lang="en-GB" dirty="0">
                <a:solidFill>
                  <a:srgbClr val="374151"/>
                </a:solidFill>
              </a:rPr>
              <a:t>Migrating an existing Node.js project to TypeScript can be done gradually, one file at a time.</a:t>
            </a:r>
          </a:p>
          <a:p>
            <a:pPr>
              <a:buFont typeface="Arial" panose="020B0604020202020204" pitchFamily="34" charset="0"/>
              <a:buChar char="•"/>
            </a:pPr>
            <a:r>
              <a:rPr lang="en-GB" dirty="0">
                <a:solidFill>
                  <a:srgbClr val="374151"/>
                </a:solidFill>
              </a:rPr>
              <a:t>Popular Node.js libraries like Express and Mongoose have TypeScript definitions available, making it easy to use them in a TypeScript project.</a:t>
            </a:r>
          </a:p>
        </p:txBody>
      </p:sp>
      <p:sp>
        <p:nvSpPr>
          <p:cNvPr id="8" name="Rectangle 7">
            <a:extLst>
              <a:ext uri="{FF2B5EF4-FFF2-40B4-BE49-F238E27FC236}">
                <a16:creationId xmlns:a16="http://schemas.microsoft.com/office/drawing/2014/main" id="{04DEFEAA-FBE7-C5FB-02FE-58FEFC4A7544}"/>
              </a:ext>
            </a:extLst>
          </p:cNvPr>
          <p:cNvSpPr/>
          <p:nvPr/>
        </p:nvSpPr>
        <p:spPr>
          <a:xfrm>
            <a:off x="-3" y="2146209"/>
            <a:ext cx="6096000" cy="83553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72000" tIns="72000" rIns="72000" bIns="72000" rtlCol="0" anchor="ctr"/>
          <a:lstStyle/>
          <a:p>
            <a:pPr algn="ctr">
              <a:lnSpc>
                <a:spcPct val="150000"/>
              </a:lnSpc>
            </a:pPr>
            <a:r>
              <a:rPr lang="en-GB" sz="1400" dirty="0"/>
              <a:t>I am aware that we have not covered Node.js yet,</a:t>
            </a:r>
          </a:p>
          <a:p>
            <a:pPr algn="ctr">
              <a:lnSpc>
                <a:spcPct val="150000"/>
              </a:lnSpc>
            </a:pPr>
            <a:r>
              <a:rPr lang="en-GB" sz="1400" dirty="0"/>
              <a:t>but I wanted to keep the Node.js slides complete for reference.</a:t>
            </a:r>
            <a:endParaRPr lang="en-DK" sz="1400" dirty="0" err="1"/>
          </a:p>
        </p:txBody>
      </p:sp>
    </p:spTree>
    <p:extLst>
      <p:ext uri="{BB962C8B-B14F-4D97-AF65-F5344CB8AC3E}">
        <p14:creationId xmlns:p14="http://schemas.microsoft.com/office/powerpoint/2010/main" val="732074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11290"/>
          </a:xfrm>
        </p:spPr>
        <p:txBody>
          <a:bodyPr/>
          <a:lstStyle/>
          <a:p>
            <a:r>
              <a:rPr lang="da-DK" dirty="0" err="1"/>
              <a:t>Taking</a:t>
            </a:r>
            <a:r>
              <a:rPr lang="da-DK" dirty="0"/>
              <a:t> </a:t>
            </a:r>
            <a:r>
              <a:rPr lang="da-DK" dirty="0" err="1"/>
              <a:t>Your</a:t>
            </a:r>
            <a:r>
              <a:rPr lang="da-DK" dirty="0"/>
              <a:t> </a:t>
            </a:r>
            <a:r>
              <a:rPr lang="da-DK" dirty="0" err="1"/>
              <a:t>Node.js</a:t>
            </a:r>
            <a:r>
              <a:rPr lang="da-DK" dirty="0"/>
              <a:t> </a:t>
            </a:r>
            <a:r>
              <a:rPr lang="da-DK" dirty="0" err="1"/>
              <a:t>Skills</a:t>
            </a:r>
            <a:r>
              <a:rPr lang="da-DK" dirty="0"/>
              <a:t> to the </a:t>
            </a:r>
            <a:r>
              <a:rPr lang="da-DK" dirty="0" err="1"/>
              <a:t>Next</a:t>
            </a:r>
            <a:r>
              <a:rPr lang="da-DK" dirty="0"/>
              <a:t> Level</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68</a:t>
            </a:fld>
            <a:endParaRPr lang="en-GB" dirty="0"/>
          </a:p>
        </p:txBody>
      </p:sp>
      <p:sp>
        <p:nvSpPr>
          <p:cNvPr id="5" name="Pladsholder til indhold 2">
            <a:extLst>
              <a:ext uri="{FF2B5EF4-FFF2-40B4-BE49-F238E27FC236}">
                <a16:creationId xmlns:a16="http://schemas.microsoft.com/office/drawing/2014/main" id="{8BB53A23-193A-71BF-CAB5-55C738C1869C}"/>
              </a:ext>
            </a:extLst>
          </p:cNvPr>
          <p:cNvSpPr txBox="1">
            <a:spLocks/>
          </p:cNvSpPr>
          <p:nvPr/>
        </p:nvSpPr>
        <p:spPr>
          <a:xfrm>
            <a:off x="414693" y="2393343"/>
            <a:ext cx="7313975" cy="3465484"/>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solidFill>
                  <a:srgbClr val="374151"/>
                </a:solidFill>
              </a:rPr>
              <a:t>Explore the Node.js documentation to learn about all of the available modules and their methods</a:t>
            </a:r>
          </a:p>
          <a:p>
            <a:pPr>
              <a:buFont typeface="Arial" panose="020B0604020202020204" pitchFamily="34" charset="0"/>
              <a:buChar char="•"/>
            </a:pPr>
            <a:r>
              <a:rPr lang="en-GB" dirty="0">
                <a:solidFill>
                  <a:srgbClr val="374151"/>
                </a:solidFill>
              </a:rPr>
              <a:t>Learn about advanced topics such as streams, child processes, and clusters</a:t>
            </a:r>
          </a:p>
          <a:p>
            <a:pPr>
              <a:buFont typeface="Arial" panose="020B0604020202020204" pitchFamily="34" charset="0"/>
              <a:buChar char="•"/>
            </a:pPr>
            <a:r>
              <a:rPr lang="en-GB" dirty="0">
                <a:solidFill>
                  <a:srgbClr val="374151"/>
                </a:solidFill>
              </a:rPr>
              <a:t>Experiment with different databases such as MongoDB</a:t>
            </a:r>
          </a:p>
          <a:p>
            <a:pPr>
              <a:buFont typeface="Arial" panose="020B0604020202020204" pitchFamily="34" charset="0"/>
              <a:buChar char="•"/>
            </a:pPr>
            <a:r>
              <a:rPr lang="en-GB" dirty="0">
                <a:solidFill>
                  <a:srgbClr val="374151"/>
                </a:solidFill>
              </a:rPr>
              <a:t>Try frontend frameworks such as Angular or React</a:t>
            </a:r>
          </a:p>
          <a:p>
            <a:pPr lvl="1">
              <a:buFont typeface="Arial" panose="020B0604020202020204" pitchFamily="34" charset="0"/>
              <a:buChar char="•"/>
            </a:pPr>
            <a:r>
              <a:rPr lang="en-GB" dirty="0">
                <a:solidFill>
                  <a:srgbClr val="374151"/>
                </a:solidFill>
              </a:rPr>
              <a:t>This course will focus on Angular, but React is growing in popularity as well</a:t>
            </a:r>
          </a:p>
          <a:p>
            <a:pPr>
              <a:buFont typeface="Arial" panose="020B0604020202020204" pitchFamily="34" charset="0"/>
              <a:buChar char="•"/>
            </a:pPr>
            <a:r>
              <a:rPr lang="en-GB" dirty="0">
                <a:solidFill>
                  <a:srgbClr val="374151"/>
                </a:solidFill>
              </a:rPr>
              <a:t>Go deeper with testing frameworks like Mocha and Chai to improve the reliability and stability of your code</a:t>
            </a:r>
          </a:p>
          <a:p>
            <a:pPr>
              <a:buFont typeface="Arial" panose="020B0604020202020204" pitchFamily="34" charset="0"/>
              <a:buChar char="•"/>
            </a:pPr>
            <a:r>
              <a:rPr lang="en-GB" dirty="0">
                <a:solidFill>
                  <a:srgbClr val="374151"/>
                </a:solidFill>
              </a:rPr>
              <a:t>Watch my Node.js video on YouTube</a:t>
            </a:r>
          </a:p>
          <a:p>
            <a:pPr>
              <a:buFont typeface="Arial" panose="020B0604020202020204" pitchFamily="34" charset="0"/>
              <a:buChar char="•"/>
            </a:pPr>
            <a:r>
              <a:rPr lang="en-GB" dirty="0">
                <a:solidFill>
                  <a:srgbClr val="374151"/>
                </a:solidFill>
              </a:rPr>
              <a:t>Do the exercise on the next slide</a:t>
            </a:r>
          </a:p>
        </p:txBody>
      </p:sp>
    </p:spTree>
    <p:extLst>
      <p:ext uri="{BB962C8B-B14F-4D97-AF65-F5344CB8AC3E}">
        <p14:creationId xmlns:p14="http://schemas.microsoft.com/office/powerpoint/2010/main" val="30691552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076FDEB-15D2-2175-4ABC-85E5DFE6F4EC}"/>
              </a:ext>
            </a:extLst>
          </p:cNvPr>
          <p:cNvSpPr>
            <a:spLocks noGrp="1"/>
          </p:cNvSpPr>
          <p:nvPr>
            <p:ph type="dt" sz="half" idx="10"/>
          </p:nvPr>
        </p:nvSpPr>
        <p:spPr/>
        <p:txBody>
          <a:bodyPr/>
          <a:lstStyle/>
          <a:p>
            <a:fld id="{1325F948-84CE-1D4D-8AB2-756CB67BE463}" type="datetime1">
              <a:rPr lang="en-GB" smtClean="0"/>
              <a:t>18/09/2024</a:t>
            </a:fld>
            <a:endParaRPr lang="en-GB" dirty="0"/>
          </a:p>
        </p:txBody>
      </p:sp>
      <p:sp>
        <p:nvSpPr>
          <p:cNvPr id="4" name="Footer Placeholder 3">
            <a:extLst>
              <a:ext uri="{FF2B5EF4-FFF2-40B4-BE49-F238E27FC236}">
                <a16:creationId xmlns:a16="http://schemas.microsoft.com/office/drawing/2014/main" id="{10F71AB0-9BA1-5C74-AD7B-86B2512993E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47F547CC-7A23-CD57-7D91-B7FFBB5744B6}"/>
              </a:ext>
            </a:extLst>
          </p:cNvPr>
          <p:cNvSpPr>
            <a:spLocks noGrp="1"/>
          </p:cNvSpPr>
          <p:nvPr>
            <p:ph type="sldNum" sz="quarter" idx="12"/>
          </p:nvPr>
        </p:nvSpPr>
        <p:spPr/>
        <p:txBody>
          <a:bodyPr/>
          <a:lstStyle/>
          <a:p>
            <a:fld id="{45D37B1E-C366-494F-A587-962AD9AABC83}" type="slidenum">
              <a:rPr lang="en-GB" smtClean="0"/>
              <a:pPr/>
              <a:t>69</a:t>
            </a:fld>
            <a:endParaRPr lang="en-GB" dirty="0"/>
          </a:p>
        </p:txBody>
      </p:sp>
      <p:sp>
        <p:nvSpPr>
          <p:cNvPr id="6" name="Title 2">
            <a:extLst>
              <a:ext uri="{FF2B5EF4-FFF2-40B4-BE49-F238E27FC236}">
                <a16:creationId xmlns:a16="http://schemas.microsoft.com/office/drawing/2014/main" id="{FD8AE2EF-E3D5-BE5D-AF45-AC639014F2EC}"/>
              </a:ext>
            </a:extLst>
          </p:cNvPr>
          <p:cNvSpPr txBox="1">
            <a:spLocks/>
          </p:cNvSpPr>
          <p:nvPr/>
        </p:nvSpPr>
        <p:spPr>
          <a:xfrm>
            <a:off x="6257677" y="413468"/>
            <a:ext cx="5160396" cy="1358757"/>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1438275" algn="l"/>
              </a:tabLst>
              <a:defRPr sz="3600" b="1" kern="1200">
                <a:solidFill>
                  <a:schemeClr val="tx1"/>
                </a:solidFill>
                <a:latin typeface="+mj-lt"/>
                <a:ea typeface="+mj-ea"/>
                <a:cs typeface="+mj-cs"/>
              </a:defRPr>
            </a:lvl1pPr>
          </a:lstStyle>
          <a:p>
            <a:r>
              <a:rPr lang="en-GB" dirty="0"/>
              <a:t>Exercise - Simple Task Board</a:t>
            </a:r>
            <a:endParaRPr lang="en-DK" dirty="0"/>
          </a:p>
        </p:txBody>
      </p:sp>
      <p:sp>
        <p:nvSpPr>
          <p:cNvPr id="7" name="Content Placeholder 3">
            <a:extLst>
              <a:ext uri="{FF2B5EF4-FFF2-40B4-BE49-F238E27FC236}">
                <a16:creationId xmlns:a16="http://schemas.microsoft.com/office/drawing/2014/main" id="{76995761-C8B9-D9B9-F467-53A0508A4BA2}"/>
              </a:ext>
            </a:extLst>
          </p:cNvPr>
          <p:cNvSpPr txBox="1">
            <a:spLocks/>
          </p:cNvSpPr>
          <p:nvPr/>
        </p:nvSpPr>
        <p:spPr>
          <a:xfrm>
            <a:off x="6257677" y="1564418"/>
            <a:ext cx="5494351" cy="4407011"/>
          </a:xfrm>
          <a:prstGeom prst="rect">
            <a:avLst/>
          </a:prstGeom>
        </p:spPr>
        <p:txBody>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sz="1400" dirty="0">
                <a:solidFill>
                  <a:srgbClr val="374151"/>
                </a:solidFill>
              </a:rPr>
              <a:t>For this exercise, we will be creating a simple task board with pre-defined columns using Node.js and a pure JavaScript frontend.</a:t>
            </a:r>
          </a:p>
          <a:p>
            <a:pPr marL="0" indent="0">
              <a:buFont typeface="Wingdings" panose="05000000000000000000" pitchFamily="2" charset="2"/>
              <a:buNone/>
            </a:pPr>
            <a:endParaRPr lang="en-DK" sz="1400" dirty="0"/>
          </a:p>
          <a:p>
            <a:pPr>
              <a:buFont typeface="+mj-lt"/>
              <a:buAutoNum type="arabicPeriod"/>
            </a:pPr>
            <a:r>
              <a:rPr lang="en-GB" sz="1400" dirty="0">
                <a:solidFill>
                  <a:srgbClr val="374151"/>
                </a:solidFill>
              </a:rPr>
              <a:t>Set up a basic Node.js and Express server with a MySQL database</a:t>
            </a:r>
          </a:p>
          <a:p>
            <a:pPr>
              <a:buFont typeface="+mj-lt"/>
              <a:buAutoNum type="arabicPeriod"/>
            </a:pPr>
            <a:r>
              <a:rPr lang="en-GB" sz="1400" dirty="0">
                <a:solidFill>
                  <a:srgbClr val="374151"/>
                </a:solidFill>
              </a:rPr>
              <a:t>Create a schema for the task board database with columns for task description, status, and assigned user</a:t>
            </a:r>
          </a:p>
          <a:p>
            <a:pPr>
              <a:buFont typeface="+mj-lt"/>
              <a:buAutoNum type="arabicPeriod"/>
            </a:pPr>
            <a:r>
              <a:rPr lang="en-GB" sz="1400" dirty="0">
                <a:solidFill>
                  <a:srgbClr val="374151"/>
                </a:solidFill>
              </a:rPr>
              <a:t>Build an API for the task board with CRUD functionality for tasks</a:t>
            </a:r>
          </a:p>
          <a:p>
            <a:pPr>
              <a:buFont typeface="+mj-lt"/>
              <a:buAutoNum type="arabicPeriod"/>
            </a:pPr>
            <a:r>
              <a:rPr lang="en-GB" sz="1400" dirty="0">
                <a:solidFill>
                  <a:srgbClr val="374151"/>
                </a:solidFill>
              </a:rPr>
              <a:t>Create a pure JavaScript frontend that allows users to view and modify tasks on the task board</a:t>
            </a:r>
          </a:p>
          <a:p>
            <a:pPr>
              <a:buFont typeface="+mj-lt"/>
              <a:buAutoNum type="arabicPeriod"/>
            </a:pPr>
            <a:r>
              <a:rPr lang="en-GB" sz="1400" dirty="0">
                <a:solidFill>
                  <a:srgbClr val="374151"/>
                </a:solidFill>
              </a:rPr>
              <a:t>Just use a button to move a task from one column to another</a:t>
            </a:r>
          </a:p>
          <a:p>
            <a:pPr>
              <a:buFont typeface="+mj-lt"/>
              <a:buAutoNum type="arabicPeriod"/>
            </a:pPr>
            <a:r>
              <a:rPr lang="en-GB" sz="1400" dirty="0">
                <a:solidFill>
                  <a:srgbClr val="374151"/>
                </a:solidFill>
              </a:rPr>
              <a:t>Implement basic authentication using sessions to restrict access to certain routes</a:t>
            </a:r>
          </a:p>
          <a:p>
            <a:pPr>
              <a:buFont typeface="+mj-lt"/>
              <a:buAutoNum type="arabicPeriod"/>
            </a:pPr>
            <a:r>
              <a:rPr lang="en-GB" sz="1400" dirty="0">
                <a:solidFill>
                  <a:srgbClr val="374151"/>
                </a:solidFill>
              </a:rPr>
              <a:t>Add real-time updates using </a:t>
            </a:r>
            <a:r>
              <a:rPr lang="en-GB" sz="1400" dirty="0" err="1">
                <a:solidFill>
                  <a:srgbClr val="374151"/>
                </a:solidFill>
              </a:rPr>
              <a:t>socket.io</a:t>
            </a:r>
            <a:r>
              <a:rPr lang="en-GB" sz="1400" dirty="0">
                <a:solidFill>
                  <a:srgbClr val="374151"/>
                </a:solidFill>
              </a:rPr>
              <a:t> to automatically update the task board when changes are made</a:t>
            </a:r>
          </a:p>
          <a:p>
            <a:pPr>
              <a:buFont typeface="+mj-lt"/>
              <a:buAutoNum type="arabicPeriod"/>
            </a:pPr>
            <a:r>
              <a:rPr lang="en-GB" sz="1400" dirty="0">
                <a:solidFill>
                  <a:srgbClr val="374151"/>
                </a:solidFill>
              </a:rPr>
              <a:t>Bonus: Implement automated testing using Mocha and Chai to ensure the API is working as expected.</a:t>
            </a:r>
          </a:p>
        </p:txBody>
      </p:sp>
      <p:pic>
        <p:nvPicPr>
          <p:cNvPr id="2" name="Picture 2" descr="Billede">
            <a:extLst>
              <a:ext uri="{FF2B5EF4-FFF2-40B4-BE49-F238E27FC236}">
                <a16:creationId xmlns:a16="http://schemas.microsoft.com/office/drawing/2014/main" id="{46D0524F-85E4-397F-AF1F-C6600F105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32" r="5532"/>
          <a:stretch>
            <a:fillRect/>
          </a:stretch>
        </p:blipFill>
        <p:spPr bwMode="auto">
          <a:xfrm>
            <a:off x="0" y="0"/>
            <a:ext cx="6099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29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E3A569-335F-7BB6-FC25-C5DEB5CBFF6E}"/>
              </a:ext>
            </a:extLst>
          </p:cNvPr>
          <p:cNvSpPr/>
          <p:nvPr/>
        </p:nvSpPr>
        <p:spPr>
          <a:xfrm>
            <a:off x="6096000" y="2331774"/>
            <a:ext cx="6096000" cy="4526225"/>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10" name="Rectangle 9">
            <a:extLst>
              <a:ext uri="{FF2B5EF4-FFF2-40B4-BE49-F238E27FC236}">
                <a16:creationId xmlns:a16="http://schemas.microsoft.com/office/drawing/2014/main" id="{4F0A9267-AF63-27CE-1778-5D03D752B70C}"/>
              </a:ext>
            </a:extLst>
          </p:cNvPr>
          <p:cNvSpPr/>
          <p:nvPr/>
        </p:nvSpPr>
        <p:spPr>
          <a:xfrm>
            <a:off x="12033" y="2331773"/>
            <a:ext cx="6096000" cy="4526225"/>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le 1">
            <a:extLst>
              <a:ext uri="{FF2B5EF4-FFF2-40B4-BE49-F238E27FC236}">
                <a16:creationId xmlns:a16="http://schemas.microsoft.com/office/drawing/2014/main" id="{F3ED5942-0D07-C0DD-6C7A-FC912597EA1E}"/>
              </a:ext>
            </a:extLst>
          </p:cNvPr>
          <p:cNvSpPr>
            <a:spLocks noGrp="1"/>
          </p:cNvSpPr>
          <p:nvPr>
            <p:ph type="ctrTitle"/>
          </p:nvPr>
        </p:nvSpPr>
        <p:spPr/>
        <p:txBody>
          <a:bodyPr/>
          <a:lstStyle/>
          <a:p>
            <a:r>
              <a:rPr lang="en-GB" dirty="0"/>
              <a:t>Java vs Node.js: A Comparison</a:t>
            </a:r>
            <a:endParaRPr lang="en-DK" dirty="0"/>
          </a:p>
        </p:txBody>
      </p:sp>
      <p:sp>
        <p:nvSpPr>
          <p:cNvPr id="3" name="Content Placeholder 2">
            <a:extLst>
              <a:ext uri="{FF2B5EF4-FFF2-40B4-BE49-F238E27FC236}">
                <a16:creationId xmlns:a16="http://schemas.microsoft.com/office/drawing/2014/main" id="{17F5FAF7-B6E6-E663-761B-F37D71EA7CBA}"/>
              </a:ext>
            </a:extLst>
          </p:cNvPr>
          <p:cNvSpPr>
            <a:spLocks noGrp="1"/>
          </p:cNvSpPr>
          <p:nvPr>
            <p:ph sz="quarter" idx="13"/>
          </p:nvPr>
        </p:nvSpPr>
        <p:spPr>
          <a:xfrm>
            <a:off x="414696" y="1543845"/>
            <a:ext cx="10092437" cy="787929"/>
          </a:xfrm>
        </p:spPr>
        <p:txBody>
          <a:bodyPr/>
          <a:lstStyle/>
          <a:p>
            <a:pPr marL="0" indent="0">
              <a:buNone/>
            </a:pPr>
            <a:r>
              <a:rPr lang="en-GB" b="0" i="0" dirty="0">
                <a:solidFill>
                  <a:srgbClr val="374151"/>
                </a:solidFill>
                <a:effectLst/>
                <a:latin typeface="Söhne"/>
              </a:rPr>
              <a:t>When deciding which technology to use for a given project, it's important to consider the strengths and weaknesses of each option. Here are some areas where Java and Node.js excel, as well as some areas where they may have limitations</a:t>
            </a:r>
            <a:endParaRPr lang="en-DK" dirty="0"/>
          </a:p>
        </p:txBody>
      </p:sp>
      <p:sp>
        <p:nvSpPr>
          <p:cNvPr id="4" name="Date Placeholder 3">
            <a:extLst>
              <a:ext uri="{FF2B5EF4-FFF2-40B4-BE49-F238E27FC236}">
                <a16:creationId xmlns:a16="http://schemas.microsoft.com/office/drawing/2014/main" id="{940D3B94-839D-9895-6515-AF11C2AB5324}"/>
              </a:ext>
            </a:extLst>
          </p:cNvPr>
          <p:cNvSpPr>
            <a:spLocks noGrp="1"/>
          </p:cNvSpPr>
          <p:nvPr>
            <p:ph type="dt" sz="half" idx="2"/>
          </p:nvPr>
        </p:nvSpPr>
        <p:spPr/>
        <p:txBody>
          <a:bodyPr/>
          <a:lstStyle/>
          <a:p>
            <a:fld id="{7C8E71DD-77D6-6A46-A8E2-2763C9D9156F}" type="datetime1">
              <a:rPr lang="en-GB" smtClean="0"/>
              <a:t>18/09/2024</a:t>
            </a:fld>
            <a:endParaRPr lang="en-GB" dirty="0"/>
          </a:p>
        </p:txBody>
      </p:sp>
      <p:sp>
        <p:nvSpPr>
          <p:cNvPr id="5" name="Footer Placeholder 4">
            <a:extLst>
              <a:ext uri="{FF2B5EF4-FFF2-40B4-BE49-F238E27FC236}">
                <a16:creationId xmlns:a16="http://schemas.microsoft.com/office/drawing/2014/main" id="{6575EC95-CDE6-EAEF-9A3D-C0D534A53688}"/>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C3F43C1F-AA7C-46AC-3248-3BE120B5C760}"/>
              </a:ext>
            </a:extLst>
          </p:cNvPr>
          <p:cNvSpPr>
            <a:spLocks noGrp="1"/>
          </p:cNvSpPr>
          <p:nvPr>
            <p:ph type="sldNum" sz="quarter" idx="15"/>
          </p:nvPr>
        </p:nvSpPr>
        <p:spPr/>
        <p:txBody>
          <a:bodyPr/>
          <a:lstStyle/>
          <a:p>
            <a:fld id="{45D37B1E-C366-494F-A587-962AD9AABC83}" type="slidenum">
              <a:rPr lang="en-GB" smtClean="0"/>
              <a:pPr/>
              <a:t>7</a:t>
            </a:fld>
            <a:endParaRPr lang="en-GB" dirty="0"/>
          </a:p>
        </p:txBody>
      </p:sp>
      <p:sp>
        <p:nvSpPr>
          <p:cNvPr id="7" name="Content Placeholder 2">
            <a:extLst>
              <a:ext uri="{FF2B5EF4-FFF2-40B4-BE49-F238E27FC236}">
                <a16:creationId xmlns:a16="http://schemas.microsoft.com/office/drawing/2014/main" id="{017651A4-E1A8-87DC-35FE-1BE67B23CCC5}"/>
              </a:ext>
            </a:extLst>
          </p:cNvPr>
          <p:cNvSpPr txBox="1">
            <a:spLocks/>
          </p:cNvSpPr>
          <p:nvPr/>
        </p:nvSpPr>
        <p:spPr>
          <a:xfrm>
            <a:off x="414696" y="2903538"/>
            <a:ext cx="10952580" cy="3852862"/>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endParaRPr lang="en-DK" dirty="0"/>
          </a:p>
        </p:txBody>
      </p:sp>
      <p:sp>
        <p:nvSpPr>
          <p:cNvPr id="8" name="Content Placeholder 2">
            <a:extLst>
              <a:ext uri="{FF2B5EF4-FFF2-40B4-BE49-F238E27FC236}">
                <a16:creationId xmlns:a16="http://schemas.microsoft.com/office/drawing/2014/main" id="{5E285722-3569-B247-D473-EDC05149BF81}"/>
              </a:ext>
            </a:extLst>
          </p:cNvPr>
          <p:cNvSpPr txBox="1">
            <a:spLocks/>
          </p:cNvSpPr>
          <p:nvPr/>
        </p:nvSpPr>
        <p:spPr>
          <a:xfrm>
            <a:off x="414696" y="3268133"/>
            <a:ext cx="5351104" cy="3589867"/>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GB" sz="1400" dirty="0">
                <a:solidFill>
                  <a:schemeClr val="bg1"/>
                </a:solidFill>
                <a:latin typeface="Söhne"/>
              </a:rPr>
              <a:t>Java is a statically typed language, which means that errors are caught at compile-time rather than run-time. This can make it easier to catch and fix bugs before they cause problems.</a:t>
            </a:r>
          </a:p>
          <a:p>
            <a:r>
              <a:rPr lang="en-GB" sz="1400" dirty="0">
                <a:solidFill>
                  <a:schemeClr val="bg1"/>
                </a:solidFill>
                <a:latin typeface="Söhne"/>
              </a:rPr>
              <a:t>Java is well-suited for large, complex projects with many components and dependencies, as it has a mature ecosystem of libraries and tools for managing these complexities.</a:t>
            </a:r>
          </a:p>
          <a:p>
            <a:r>
              <a:rPr lang="en-GB" sz="1400" dirty="0">
                <a:solidFill>
                  <a:schemeClr val="bg1"/>
                </a:solidFill>
                <a:latin typeface="Söhne"/>
              </a:rPr>
              <a:t>Java is often used in enterprise settings, where reliability, security, and scalability are key concerns. It has a proven track record for handling these requirements.</a:t>
            </a:r>
          </a:p>
          <a:p>
            <a:r>
              <a:rPr lang="en-GB" sz="1400" dirty="0">
                <a:solidFill>
                  <a:schemeClr val="bg1"/>
                </a:solidFill>
                <a:latin typeface="Söhne"/>
              </a:rPr>
              <a:t>Java is multi-platform and can run on a wide variety of operating systems and hardware configurations.</a:t>
            </a:r>
          </a:p>
          <a:p>
            <a:r>
              <a:rPr lang="en-GB" sz="1400" dirty="0">
                <a:solidFill>
                  <a:schemeClr val="bg1"/>
                </a:solidFill>
                <a:latin typeface="Söhne"/>
              </a:rPr>
              <a:t>Java has strong support for object-oriented programming, which can help developers write more modular, reusable code.</a:t>
            </a:r>
            <a:endParaRPr lang="en-DK" sz="1400" dirty="0">
              <a:solidFill>
                <a:schemeClr val="bg1"/>
              </a:solidFill>
            </a:endParaRPr>
          </a:p>
        </p:txBody>
      </p:sp>
      <p:sp>
        <p:nvSpPr>
          <p:cNvPr id="11" name="Title 1">
            <a:extLst>
              <a:ext uri="{FF2B5EF4-FFF2-40B4-BE49-F238E27FC236}">
                <a16:creationId xmlns:a16="http://schemas.microsoft.com/office/drawing/2014/main" id="{9A0B9493-44DE-E988-2182-A986F9D4D9B0}"/>
              </a:ext>
            </a:extLst>
          </p:cNvPr>
          <p:cNvSpPr txBox="1">
            <a:spLocks/>
          </p:cNvSpPr>
          <p:nvPr/>
        </p:nvSpPr>
        <p:spPr>
          <a:xfrm>
            <a:off x="414696" y="2525926"/>
            <a:ext cx="5351104" cy="70104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1438275" algn="l"/>
              </a:tabLst>
              <a:defRPr sz="3600" b="1" kern="1200">
                <a:solidFill>
                  <a:schemeClr val="tx1"/>
                </a:solidFill>
                <a:latin typeface="+mj-lt"/>
                <a:ea typeface="+mj-ea"/>
                <a:cs typeface="+mj-cs"/>
              </a:defRPr>
            </a:lvl1pPr>
          </a:lstStyle>
          <a:p>
            <a:r>
              <a:rPr lang="en-GB" dirty="0">
                <a:solidFill>
                  <a:schemeClr val="bg1"/>
                </a:solidFill>
              </a:rPr>
              <a:t>Java</a:t>
            </a:r>
            <a:endParaRPr lang="en-DK" dirty="0">
              <a:solidFill>
                <a:schemeClr val="bg1"/>
              </a:solidFill>
            </a:endParaRPr>
          </a:p>
        </p:txBody>
      </p:sp>
      <p:sp>
        <p:nvSpPr>
          <p:cNvPr id="12" name="Content Placeholder 2">
            <a:extLst>
              <a:ext uri="{FF2B5EF4-FFF2-40B4-BE49-F238E27FC236}">
                <a16:creationId xmlns:a16="http://schemas.microsoft.com/office/drawing/2014/main" id="{3E515DEB-8EB8-61FC-E296-6D30DDE10E57}"/>
              </a:ext>
            </a:extLst>
          </p:cNvPr>
          <p:cNvSpPr txBox="1">
            <a:spLocks/>
          </p:cNvSpPr>
          <p:nvPr/>
        </p:nvSpPr>
        <p:spPr>
          <a:xfrm>
            <a:off x="6438233" y="3268131"/>
            <a:ext cx="5351104" cy="3589867"/>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GB" sz="1400" dirty="0">
                <a:solidFill>
                  <a:schemeClr val="bg1"/>
                </a:solidFill>
                <a:latin typeface="Söhne"/>
              </a:rPr>
              <a:t>Node.js uses a non-blocking, event-driven architecture, which makes it well-suited for real-time applications and APIs that require fast and scalable I/O handling.</a:t>
            </a:r>
          </a:p>
          <a:p>
            <a:r>
              <a:rPr lang="en-GB" sz="1400" dirty="0">
                <a:solidFill>
                  <a:schemeClr val="bg1"/>
                </a:solidFill>
                <a:latin typeface="Söhne"/>
              </a:rPr>
              <a:t>Node.js is highly modular and customizable, thanks to its package manager (</a:t>
            </a:r>
            <a:r>
              <a:rPr lang="en-GB" sz="1400" dirty="0" err="1">
                <a:solidFill>
                  <a:schemeClr val="bg1"/>
                </a:solidFill>
                <a:latin typeface="Söhne"/>
              </a:rPr>
              <a:t>npm</a:t>
            </a:r>
            <a:r>
              <a:rPr lang="en-GB" sz="1400" dirty="0">
                <a:solidFill>
                  <a:schemeClr val="bg1"/>
                </a:solidFill>
                <a:latin typeface="Söhne"/>
              </a:rPr>
              <a:t>) and its support for third-party libraries and frameworks.</a:t>
            </a:r>
          </a:p>
          <a:p>
            <a:r>
              <a:rPr lang="en-GB" sz="1400" dirty="0">
                <a:solidFill>
                  <a:schemeClr val="bg1"/>
                </a:solidFill>
                <a:latin typeface="Söhne"/>
              </a:rPr>
              <a:t>Node.js is often used in small- to medium-sized projects that require a fast time-to-market or that have a strong focus on user experience.</a:t>
            </a:r>
          </a:p>
          <a:p>
            <a:r>
              <a:rPr lang="en-GB" sz="1400" dirty="0">
                <a:solidFill>
                  <a:schemeClr val="bg1"/>
                </a:solidFill>
                <a:latin typeface="Söhne"/>
              </a:rPr>
              <a:t>Node.js is often used in web development, where it can be used to build both the client-side and server-side components of a web application in a single language (JavaScript).</a:t>
            </a:r>
          </a:p>
          <a:p>
            <a:r>
              <a:rPr lang="en-GB" sz="1400" dirty="0">
                <a:solidFill>
                  <a:schemeClr val="bg1"/>
                </a:solidFill>
                <a:latin typeface="Söhne"/>
              </a:rPr>
              <a:t>Node.js has a large and active community of developers and users, which means there are many resources and support available to help you with your Node.js projects.</a:t>
            </a:r>
            <a:endParaRPr lang="en-DK" sz="1400" dirty="0">
              <a:solidFill>
                <a:schemeClr val="bg1"/>
              </a:solidFill>
            </a:endParaRPr>
          </a:p>
        </p:txBody>
      </p:sp>
      <p:sp>
        <p:nvSpPr>
          <p:cNvPr id="13" name="Title 1">
            <a:extLst>
              <a:ext uri="{FF2B5EF4-FFF2-40B4-BE49-F238E27FC236}">
                <a16:creationId xmlns:a16="http://schemas.microsoft.com/office/drawing/2014/main" id="{290BBAF3-9849-741C-43C1-7703612AF33B}"/>
              </a:ext>
            </a:extLst>
          </p:cNvPr>
          <p:cNvSpPr txBox="1">
            <a:spLocks/>
          </p:cNvSpPr>
          <p:nvPr/>
        </p:nvSpPr>
        <p:spPr>
          <a:xfrm>
            <a:off x="6438233" y="2525924"/>
            <a:ext cx="5351104" cy="70104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1438275" algn="l"/>
              </a:tabLst>
              <a:defRPr sz="3600" b="1" kern="1200">
                <a:solidFill>
                  <a:schemeClr val="tx1"/>
                </a:solidFill>
                <a:latin typeface="+mj-lt"/>
                <a:ea typeface="+mj-ea"/>
                <a:cs typeface="+mj-cs"/>
              </a:defRPr>
            </a:lvl1pPr>
          </a:lstStyle>
          <a:p>
            <a:r>
              <a:rPr lang="en-GB" dirty="0">
                <a:solidFill>
                  <a:schemeClr val="bg1"/>
                </a:solidFill>
              </a:rPr>
              <a:t>Node.js</a:t>
            </a:r>
            <a:endParaRPr lang="en-DK" dirty="0">
              <a:solidFill>
                <a:schemeClr val="bg1"/>
              </a:solidFill>
            </a:endParaRPr>
          </a:p>
        </p:txBody>
      </p:sp>
    </p:spTree>
    <p:extLst>
      <p:ext uri="{BB962C8B-B14F-4D97-AF65-F5344CB8AC3E}">
        <p14:creationId xmlns:p14="http://schemas.microsoft.com/office/powerpoint/2010/main" val="833865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E3A569-335F-7BB6-FC25-C5DEB5CBFF6E}"/>
              </a:ext>
            </a:extLst>
          </p:cNvPr>
          <p:cNvSpPr/>
          <p:nvPr/>
        </p:nvSpPr>
        <p:spPr>
          <a:xfrm>
            <a:off x="6096000" y="2331774"/>
            <a:ext cx="6096000" cy="4526225"/>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10" name="Rectangle 9">
            <a:extLst>
              <a:ext uri="{FF2B5EF4-FFF2-40B4-BE49-F238E27FC236}">
                <a16:creationId xmlns:a16="http://schemas.microsoft.com/office/drawing/2014/main" id="{4F0A9267-AF63-27CE-1778-5D03D752B70C}"/>
              </a:ext>
            </a:extLst>
          </p:cNvPr>
          <p:cNvSpPr/>
          <p:nvPr/>
        </p:nvSpPr>
        <p:spPr>
          <a:xfrm>
            <a:off x="12033" y="2331773"/>
            <a:ext cx="6096000" cy="4526225"/>
          </a:xfrm>
          <a:prstGeom prst="rect">
            <a:avLst/>
          </a:prstGeom>
          <a:solidFill>
            <a:srgbClr val="47372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
        <p:nvSpPr>
          <p:cNvPr id="2" name="Title 1">
            <a:extLst>
              <a:ext uri="{FF2B5EF4-FFF2-40B4-BE49-F238E27FC236}">
                <a16:creationId xmlns:a16="http://schemas.microsoft.com/office/drawing/2014/main" id="{F3ED5942-0D07-C0DD-6C7A-FC912597EA1E}"/>
              </a:ext>
            </a:extLst>
          </p:cNvPr>
          <p:cNvSpPr>
            <a:spLocks noGrp="1"/>
          </p:cNvSpPr>
          <p:nvPr>
            <p:ph type="ctrTitle"/>
          </p:nvPr>
        </p:nvSpPr>
        <p:spPr/>
        <p:txBody>
          <a:bodyPr/>
          <a:lstStyle/>
          <a:p>
            <a:r>
              <a:rPr lang="en-GB" dirty="0"/>
              <a:t>PHP vs Node.js: A Comparison</a:t>
            </a:r>
            <a:endParaRPr lang="en-DK" dirty="0"/>
          </a:p>
        </p:txBody>
      </p:sp>
      <p:sp>
        <p:nvSpPr>
          <p:cNvPr id="3" name="Content Placeholder 2">
            <a:extLst>
              <a:ext uri="{FF2B5EF4-FFF2-40B4-BE49-F238E27FC236}">
                <a16:creationId xmlns:a16="http://schemas.microsoft.com/office/drawing/2014/main" id="{17F5FAF7-B6E6-E663-761B-F37D71EA7CBA}"/>
              </a:ext>
            </a:extLst>
          </p:cNvPr>
          <p:cNvSpPr>
            <a:spLocks noGrp="1"/>
          </p:cNvSpPr>
          <p:nvPr>
            <p:ph sz="quarter" idx="13"/>
          </p:nvPr>
        </p:nvSpPr>
        <p:spPr>
          <a:xfrm>
            <a:off x="414696" y="1543845"/>
            <a:ext cx="10092437" cy="787929"/>
          </a:xfrm>
        </p:spPr>
        <p:txBody>
          <a:bodyPr/>
          <a:lstStyle/>
          <a:p>
            <a:pPr marL="0" indent="0">
              <a:buNone/>
            </a:pPr>
            <a:r>
              <a:rPr lang="en-GB" b="0" i="0" dirty="0">
                <a:solidFill>
                  <a:srgbClr val="374151"/>
                </a:solidFill>
                <a:effectLst/>
                <a:latin typeface="Söhne"/>
              </a:rPr>
              <a:t>When deciding which technology to use for a given project, it's important to consider the strengths and weaknesses of each option. Here are some areas where Node.js and PHP excel, as well as some areas where they may have limitations</a:t>
            </a:r>
            <a:endParaRPr lang="en-DK" dirty="0"/>
          </a:p>
        </p:txBody>
      </p:sp>
      <p:sp>
        <p:nvSpPr>
          <p:cNvPr id="4" name="Date Placeholder 3">
            <a:extLst>
              <a:ext uri="{FF2B5EF4-FFF2-40B4-BE49-F238E27FC236}">
                <a16:creationId xmlns:a16="http://schemas.microsoft.com/office/drawing/2014/main" id="{940D3B94-839D-9895-6515-AF11C2AB5324}"/>
              </a:ext>
            </a:extLst>
          </p:cNvPr>
          <p:cNvSpPr>
            <a:spLocks noGrp="1"/>
          </p:cNvSpPr>
          <p:nvPr>
            <p:ph type="dt" sz="half" idx="2"/>
          </p:nvPr>
        </p:nvSpPr>
        <p:spPr/>
        <p:txBody>
          <a:bodyPr/>
          <a:lstStyle/>
          <a:p>
            <a:fld id="{7C8E71DD-77D6-6A46-A8E2-2763C9D9156F}" type="datetime1">
              <a:rPr lang="en-GB" smtClean="0"/>
              <a:t>18/09/2024</a:t>
            </a:fld>
            <a:endParaRPr lang="en-GB" dirty="0"/>
          </a:p>
        </p:txBody>
      </p:sp>
      <p:sp>
        <p:nvSpPr>
          <p:cNvPr id="5" name="Footer Placeholder 4">
            <a:extLst>
              <a:ext uri="{FF2B5EF4-FFF2-40B4-BE49-F238E27FC236}">
                <a16:creationId xmlns:a16="http://schemas.microsoft.com/office/drawing/2014/main" id="{6575EC95-CDE6-EAEF-9A3D-C0D534A53688}"/>
              </a:ext>
            </a:extLst>
          </p:cNvPr>
          <p:cNvSpPr>
            <a:spLocks noGrp="1"/>
          </p:cNvSpPr>
          <p:nvPr>
            <p:ph type="ftr" sz="quarter" idx="14"/>
          </p:nvPr>
        </p:nvSpPr>
        <p:spPr/>
        <p:txBody>
          <a:bodyPr/>
          <a:lstStyle/>
          <a:p>
            <a:endParaRPr lang="en-GB" dirty="0"/>
          </a:p>
        </p:txBody>
      </p:sp>
      <p:sp>
        <p:nvSpPr>
          <p:cNvPr id="6" name="Slide Number Placeholder 5">
            <a:extLst>
              <a:ext uri="{FF2B5EF4-FFF2-40B4-BE49-F238E27FC236}">
                <a16:creationId xmlns:a16="http://schemas.microsoft.com/office/drawing/2014/main" id="{C3F43C1F-AA7C-46AC-3248-3BE120B5C760}"/>
              </a:ext>
            </a:extLst>
          </p:cNvPr>
          <p:cNvSpPr>
            <a:spLocks noGrp="1"/>
          </p:cNvSpPr>
          <p:nvPr>
            <p:ph type="sldNum" sz="quarter" idx="15"/>
          </p:nvPr>
        </p:nvSpPr>
        <p:spPr/>
        <p:txBody>
          <a:bodyPr/>
          <a:lstStyle/>
          <a:p>
            <a:fld id="{45D37B1E-C366-494F-A587-962AD9AABC83}" type="slidenum">
              <a:rPr lang="en-GB" smtClean="0"/>
              <a:pPr/>
              <a:t>8</a:t>
            </a:fld>
            <a:endParaRPr lang="en-GB" dirty="0"/>
          </a:p>
        </p:txBody>
      </p:sp>
      <p:sp>
        <p:nvSpPr>
          <p:cNvPr id="7" name="Content Placeholder 2">
            <a:extLst>
              <a:ext uri="{FF2B5EF4-FFF2-40B4-BE49-F238E27FC236}">
                <a16:creationId xmlns:a16="http://schemas.microsoft.com/office/drawing/2014/main" id="{017651A4-E1A8-87DC-35FE-1BE67B23CCC5}"/>
              </a:ext>
            </a:extLst>
          </p:cNvPr>
          <p:cNvSpPr txBox="1">
            <a:spLocks/>
          </p:cNvSpPr>
          <p:nvPr/>
        </p:nvSpPr>
        <p:spPr>
          <a:xfrm>
            <a:off x="414696" y="2903538"/>
            <a:ext cx="10952580" cy="3852862"/>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endParaRPr lang="en-DK" dirty="0"/>
          </a:p>
        </p:txBody>
      </p:sp>
      <p:sp>
        <p:nvSpPr>
          <p:cNvPr id="8" name="Content Placeholder 2">
            <a:extLst>
              <a:ext uri="{FF2B5EF4-FFF2-40B4-BE49-F238E27FC236}">
                <a16:creationId xmlns:a16="http://schemas.microsoft.com/office/drawing/2014/main" id="{5E285722-3569-B247-D473-EDC05149BF81}"/>
              </a:ext>
            </a:extLst>
          </p:cNvPr>
          <p:cNvSpPr txBox="1">
            <a:spLocks/>
          </p:cNvSpPr>
          <p:nvPr/>
        </p:nvSpPr>
        <p:spPr>
          <a:xfrm>
            <a:off x="414696" y="3268133"/>
            <a:ext cx="5351104" cy="3589867"/>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GB" sz="1400" dirty="0">
                <a:solidFill>
                  <a:schemeClr val="bg1"/>
                </a:solidFill>
                <a:latin typeface="Söhne"/>
              </a:rPr>
              <a:t>PHP is a widely used server-side scripting language, with a focus on web development. It is often used in conjunction with other web technologies such as HTML, CSS, and JavaScript.</a:t>
            </a:r>
          </a:p>
          <a:p>
            <a:r>
              <a:rPr lang="en-GB" sz="1400" dirty="0">
                <a:solidFill>
                  <a:schemeClr val="bg1"/>
                </a:solidFill>
                <a:latin typeface="Söhne"/>
              </a:rPr>
              <a:t>PHP has a large and active community of developers and users, which means there are many resources and support available to help you with your PHP projects.</a:t>
            </a:r>
          </a:p>
          <a:p>
            <a:r>
              <a:rPr lang="en-GB" sz="1400" dirty="0">
                <a:solidFill>
                  <a:schemeClr val="bg1"/>
                </a:solidFill>
                <a:latin typeface="Söhne"/>
              </a:rPr>
              <a:t>PHP is easy to learn and use, with a low barrier to entry for beginners. It is often used in small- to medium-sized projects that require a simple and straightforward approach to web development.</a:t>
            </a:r>
          </a:p>
          <a:p>
            <a:r>
              <a:rPr lang="en-GB" sz="1400" dirty="0">
                <a:solidFill>
                  <a:schemeClr val="bg1"/>
                </a:solidFill>
                <a:latin typeface="Söhne"/>
              </a:rPr>
              <a:t>PHP has a large number of frameworks and libraries available for building web applications, which can make it easier to get started and reduce development time.</a:t>
            </a:r>
          </a:p>
          <a:p>
            <a:r>
              <a:rPr lang="en-GB" sz="1400" dirty="0">
                <a:solidFill>
                  <a:schemeClr val="bg1"/>
                </a:solidFill>
                <a:latin typeface="Söhne"/>
              </a:rPr>
              <a:t>PHP is often used in CMS (Content Management System) development, where it is well-suited for handling the dynamic content and user interactions that are typical of these types of applications.</a:t>
            </a:r>
            <a:endParaRPr lang="en-DK" sz="1400" dirty="0">
              <a:solidFill>
                <a:schemeClr val="bg1"/>
              </a:solidFill>
            </a:endParaRPr>
          </a:p>
        </p:txBody>
      </p:sp>
      <p:sp>
        <p:nvSpPr>
          <p:cNvPr id="11" name="Title 1">
            <a:extLst>
              <a:ext uri="{FF2B5EF4-FFF2-40B4-BE49-F238E27FC236}">
                <a16:creationId xmlns:a16="http://schemas.microsoft.com/office/drawing/2014/main" id="{9A0B9493-44DE-E988-2182-A986F9D4D9B0}"/>
              </a:ext>
            </a:extLst>
          </p:cNvPr>
          <p:cNvSpPr txBox="1">
            <a:spLocks/>
          </p:cNvSpPr>
          <p:nvPr/>
        </p:nvSpPr>
        <p:spPr>
          <a:xfrm>
            <a:off x="414696" y="2525926"/>
            <a:ext cx="5351104" cy="70104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1438275" algn="l"/>
              </a:tabLst>
              <a:defRPr sz="3600" b="1" kern="1200">
                <a:solidFill>
                  <a:schemeClr val="tx1"/>
                </a:solidFill>
                <a:latin typeface="+mj-lt"/>
                <a:ea typeface="+mj-ea"/>
                <a:cs typeface="+mj-cs"/>
              </a:defRPr>
            </a:lvl1pPr>
          </a:lstStyle>
          <a:p>
            <a:r>
              <a:rPr lang="en-GB" dirty="0">
                <a:solidFill>
                  <a:schemeClr val="bg1"/>
                </a:solidFill>
              </a:rPr>
              <a:t>PHP</a:t>
            </a:r>
            <a:endParaRPr lang="en-DK" dirty="0">
              <a:solidFill>
                <a:schemeClr val="bg1"/>
              </a:solidFill>
            </a:endParaRPr>
          </a:p>
        </p:txBody>
      </p:sp>
      <p:sp>
        <p:nvSpPr>
          <p:cNvPr id="12" name="Content Placeholder 2">
            <a:extLst>
              <a:ext uri="{FF2B5EF4-FFF2-40B4-BE49-F238E27FC236}">
                <a16:creationId xmlns:a16="http://schemas.microsoft.com/office/drawing/2014/main" id="{3E515DEB-8EB8-61FC-E296-6D30DDE10E57}"/>
              </a:ext>
            </a:extLst>
          </p:cNvPr>
          <p:cNvSpPr txBox="1">
            <a:spLocks/>
          </p:cNvSpPr>
          <p:nvPr/>
        </p:nvSpPr>
        <p:spPr>
          <a:xfrm>
            <a:off x="6438233" y="3268131"/>
            <a:ext cx="5351104" cy="3589867"/>
          </a:xfrm>
          <a:prstGeom prst="rect">
            <a:avLst/>
          </a:prstGeom>
        </p:spPr>
        <p:txBody>
          <a:bodyPr vert="horz" lIns="0" tIns="0" rIns="0" bIns="0" rtlCol="0">
            <a:no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r>
              <a:rPr lang="en-GB" sz="1400" dirty="0">
                <a:solidFill>
                  <a:schemeClr val="bg1"/>
                </a:solidFill>
                <a:latin typeface="Söhne"/>
              </a:rPr>
              <a:t>Node.js uses a non-blocking, event-driven architecture, which makes it well-suited for real-time applications and APIs that require fast and scalable I/O handling.</a:t>
            </a:r>
          </a:p>
          <a:p>
            <a:r>
              <a:rPr lang="en-GB" sz="1400" dirty="0">
                <a:solidFill>
                  <a:schemeClr val="bg1"/>
                </a:solidFill>
                <a:latin typeface="Söhne"/>
              </a:rPr>
              <a:t>Node.js is highly modular and customizable, thanks to its package manager (</a:t>
            </a:r>
            <a:r>
              <a:rPr lang="en-GB" sz="1400" dirty="0" err="1">
                <a:solidFill>
                  <a:schemeClr val="bg1"/>
                </a:solidFill>
                <a:latin typeface="Söhne"/>
              </a:rPr>
              <a:t>npm</a:t>
            </a:r>
            <a:r>
              <a:rPr lang="en-GB" sz="1400" dirty="0">
                <a:solidFill>
                  <a:schemeClr val="bg1"/>
                </a:solidFill>
                <a:latin typeface="Söhne"/>
              </a:rPr>
              <a:t>) and its support for third-party libraries and frameworks.</a:t>
            </a:r>
          </a:p>
          <a:p>
            <a:r>
              <a:rPr lang="en-GB" sz="1400" dirty="0">
                <a:solidFill>
                  <a:schemeClr val="bg1"/>
                </a:solidFill>
                <a:latin typeface="Söhne"/>
              </a:rPr>
              <a:t>Node.js is often used in small- to medium-sized projects that require a fast time-to-market or that have a strong focus on user experience.</a:t>
            </a:r>
          </a:p>
          <a:p>
            <a:r>
              <a:rPr lang="en-GB" sz="1400" dirty="0">
                <a:solidFill>
                  <a:schemeClr val="bg1"/>
                </a:solidFill>
                <a:latin typeface="Söhne"/>
              </a:rPr>
              <a:t>Node.js is often used in web development, where it can be used to build both the client-side and server-side components of a web application in a single language (JavaScript).</a:t>
            </a:r>
          </a:p>
          <a:p>
            <a:r>
              <a:rPr lang="en-GB" sz="1400" dirty="0">
                <a:solidFill>
                  <a:schemeClr val="bg1"/>
                </a:solidFill>
                <a:latin typeface="Söhne"/>
              </a:rPr>
              <a:t>Node.js has a large and active community of developers and users, which means there are many resources and support available to help you with your Node.js projects.</a:t>
            </a:r>
            <a:endParaRPr lang="en-DK" sz="1400" dirty="0">
              <a:solidFill>
                <a:schemeClr val="bg1"/>
              </a:solidFill>
            </a:endParaRPr>
          </a:p>
        </p:txBody>
      </p:sp>
      <p:sp>
        <p:nvSpPr>
          <p:cNvPr id="13" name="Title 1">
            <a:extLst>
              <a:ext uri="{FF2B5EF4-FFF2-40B4-BE49-F238E27FC236}">
                <a16:creationId xmlns:a16="http://schemas.microsoft.com/office/drawing/2014/main" id="{290BBAF3-9849-741C-43C1-7703612AF33B}"/>
              </a:ext>
            </a:extLst>
          </p:cNvPr>
          <p:cNvSpPr txBox="1">
            <a:spLocks/>
          </p:cNvSpPr>
          <p:nvPr/>
        </p:nvSpPr>
        <p:spPr>
          <a:xfrm>
            <a:off x="6438233" y="2525924"/>
            <a:ext cx="5351104" cy="70104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tabLst>
                <a:tab pos="1438275" algn="l"/>
              </a:tabLst>
              <a:defRPr sz="3600" b="1" kern="1200">
                <a:solidFill>
                  <a:schemeClr val="tx1"/>
                </a:solidFill>
                <a:latin typeface="+mj-lt"/>
                <a:ea typeface="+mj-ea"/>
                <a:cs typeface="+mj-cs"/>
              </a:defRPr>
            </a:lvl1pPr>
          </a:lstStyle>
          <a:p>
            <a:r>
              <a:rPr lang="en-GB" dirty="0">
                <a:solidFill>
                  <a:schemeClr val="bg1"/>
                </a:solidFill>
              </a:rPr>
              <a:t>Node.js</a:t>
            </a:r>
            <a:endParaRPr lang="en-DK" dirty="0">
              <a:solidFill>
                <a:schemeClr val="bg1"/>
              </a:solidFill>
            </a:endParaRPr>
          </a:p>
        </p:txBody>
      </p:sp>
    </p:spTree>
    <p:extLst>
      <p:ext uri="{BB962C8B-B14F-4D97-AF65-F5344CB8AC3E}">
        <p14:creationId xmlns:p14="http://schemas.microsoft.com/office/powerpoint/2010/main" val="336801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83AFD6-C0BD-4C9D-ABAC-F755777D2A80}"/>
              </a:ext>
            </a:extLst>
          </p:cNvPr>
          <p:cNvSpPr>
            <a:spLocks noGrp="1"/>
          </p:cNvSpPr>
          <p:nvPr>
            <p:ph type="ctrTitle"/>
          </p:nvPr>
        </p:nvSpPr>
        <p:spPr>
          <a:xfrm>
            <a:off x="414697" y="999173"/>
            <a:ext cx="5485172" cy="1202160"/>
          </a:xfrm>
        </p:spPr>
        <p:txBody>
          <a:bodyPr/>
          <a:lstStyle/>
          <a:p>
            <a:r>
              <a:rPr lang="da-DK" dirty="0" err="1"/>
              <a:t>Installing</a:t>
            </a:r>
            <a:r>
              <a:rPr lang="da-DK" dirty="0"/>
              <a:t> </a:t>
            </a:r>
            <a:r>
              <a:rPr lang="da-DK" dirty="0" err="1"/>
              <a:t>Node.js</a:t>
            </a:r>
            <a:endParaRPr lang="da-DK" dirty="0"/>
          </a:p>
        </p:txBody>
      </p:sp>
      <p:sp>
        <p:nvSpPr>
          <p:cNvPr id="3" name="Pladsholder til indhold 2">
            <a:extLst>
              <a:ext uri="{FF2B5EF4-FFF2-40B4-BE49-F238E27FC236}">
                <a16:creationId xmlns:a16="http://schemas.microsoft.com/office/drawing/2014/main" id="{BDDE4E86-A4BC-4B05-8094-F1C0CC7D2909}"/>
              </a:ext>
            </a:extLst>
          </p:cNvPr>
          <p:cNvSpPr>
            <a:spLocks noGrp="1"/>
          </p:cNvSpPr>
          <p:nvPr>
            <p:ph sz="quarter" idx="13"/>
          </p:nvPr>
        </p:nvSpPr>
        <p:spPr>
          <a:xfrm>
            <a:off x="414697" y="1600253"/>
            <a:ext cx="6155732" cy="745014"/>
          </a:xfrm>
        </p:spPr>
        <p:txBody>
          <a:bodyPr>
            <a:normAutofit/>
          </a:bodyPr>
          <a:lstStyle/>
          <a:p>
            <a:pPr marL="0" indent="0">
              <a:buNone/>
            </a:pPr>
            <a:r>
              <a:rPr lang="en-GB" b="0" i="0" dirty="0">
                <a:solidFill>
                  <a:srgbClr val="374151"/>
                </a:solidFill>
                <a:effectLst/>
              </a:rPr>
              <a:t>Before you can start building with Node.js, you'll need to have it installed on your computer. Here are the steps to install Node.js:</a:t>
            </a:r>
          </a:p>
        </p:txBody>
      </p:sp>
      <p:sp>
        <p:nvSpPr>
          <p:cNvPr id="4" name="Pladsholder til dato 3">
            <a:extLst>
              <a:ext uri="{FF2B5EF4-FFF2-40B4-BE49-F238E27FC236}">
                <a16:creationId xmlns:a16="http://schemas.microsoft.com/office/drawing/2014/main" id="{E072C3F0-7583-4F5E-9FDB-F3D9CA0252B5}"/>
              </a:ext>
            </a:extLst>
          </p:cNvPr>
          <p:cNvSpPr>
            <a:spLocks noGrp="1"/>
          </p:cNvSpPr>
          <p:nvPr>
            <p:ph type="dt" sz="half" idx="2"/>
          </p:nvPr>
        </p:nvSpPr>
        <p:spPr/>
        <p:txBody>
          <a:bodyPr/>
          <a:lstStyle/>
          <a:p>
            <a:fld id="{EF24DA42-04FB-4B25-978A-D9F9569C3D42}" type="datetime1">
              <a:rPr lang="en-GB" smtClean="0"/>
              <a:t>18/09/2024</a:t>
            </a:fld>
            <a:endParaRPr lang="en-GB" dirty="0"/>
          </a:p>
        </p:txBody>
      </p:sp>
      <p:sp>
        <p:nvSpPr>
          <p:cNvPr id="6" name="Pladsholder til slidenummer 5">
            <a:extLst>
              <a:ext uri="{FF2B5EF4-FFF2-40B4-BE49-F238E27FC236}">
                <a16:creationId xmlns:a16="http://schemas.microsoft.com/office/drawing/2014/main" id="{BE17FC59-F894-44A4-8361-83A75B4C206D}"/>
              </a:ext>
            </a:extLst>
          </p:cNvPr>
          <p:cNvSpPr>
            <a:spLocks noGrp="1"/>
          </p:cNvSpPr>
          <p:nvPr>
            <p:ph type="sldNum" sz="quarter" idx="15"/>
          </p:nvPr>
        </p:nvSpPr>
        <p:spPr/>
        <p:txBody>
          <a:bodyPr/>
          <a:lstStyle/>
          <a:p>
            <a:fld id="{45D37B1E-C366-494F-A587-962AD9AABC83}" type="slidenum">
              <a:rPr lang="en-GB" smtClean="0"/>
              <a:pPr/>
              <a:t>9</a:t>
            </a:fld>
            <a:endParaRPr lang="en-GB" dirty="0"/>
          </a:p>
        </p:txBody>
      </p:sp>
      <p:sp>
        <p:nvSpPr>
          <p:cNvPr id="5" name="Pladsholder til indhold 2">
            <a:extLst>
              <a:ext uri="{FF2B5EF4-FFF2-40B4-BE49-F238E27FC236}">
                <a16:creationId xmlns:a16="http://schemas.microsoft.com/office/drawing/2014/main" id="{1458906E-9A13-1177-409A-C6F65F1D9D2A}"/>
              </a:ext>
            </a:extLst>
          </p:cNvPr>
          <p:cNvSpPr txBox="1">
            <a:spLocks/>
          </p:cNvSpPr>
          <p:nvPr/>
        </p:nvSpPr>
        <p:spPr>
          <a:xfrm>
            <a:off x="414696" y="2341006"/>
            <a:ext cx="6155732" cy="2561033"/>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342900" indent="-342900">
              <a:buFont typeface="+mj-lt"/>
              <a:buAutoNum type="arabicPeriod"/>
            </a:pPr>
            <a:r>
              <a:rPr lang="en-GB" dirty="0">
                <a:solidFill>
                  <a:srgbClr val="374151"/>
                </a:solidFill>
              </a:rPr>
              <a:t>Visit the official Node.js website at https://</a:t>
            </a:r>
            <a:r>
              <a:rPr lang="en-GB" dirty="0" err="1">
                <a:solidFill>
                  <a:srgbClr val="374151"/>
                </a:solidFill>
              </a:rPr>
              <a:t>nodejs.org</a:t>
            </a:r>
            <a:r>
              <a:rPr lang="en-GB" dirty="0">
                <a:solidFill>
                  <a:srgbClr val="374151"/>
                </a:solidFill>
              </a:rPr>
              <a:t>/.</a:t>
            </a:r>
          </a:p>
          <a:p>
            <a:pPr marL="342900" indent="-342900">
              <a:buFont typeface="+mj-lt"/>
              <a:buAutoNum type="arabicPeriod"/>
            </a:pPr>
            <a:r>
              <a:rPr lang="en-GB" dirty="0">
                <a:solidFill>
                  <a:srgbClr val="374151"/>
                </a:solidFill>
              </a:rPr>
              <a:t>Click on the "Download" button to get the latest stable release (LTS) of Node.js.</a:t>
            </a:r>
          </a:p>
          <a:p>
            <a:pPr marL="342900" indent="-342900">
              <a:buFont typeface="+mj-lt"/>
              <a:buAutoNum type="arabicPeriod"/>
            </a:pPr>
            <a:r>
              <a:rPr lang="en-GB" dirty="0">
                <a:solidFill>
                  <a:srgbClr val="374151"/>
                </a:solidFill>
              </a:rPr>
              <a:t>Choose the appropriate installer for your operating system (e.g. Windows, Mac, Linux), and follow the on-screen instructions to complete the installation process.</a:t>
            </a:r>
          </a:p>
          <a:p>
            <a:pPr marL="342900" indent="-342900">
              <a:buFont typeface="+mj-lt"/>
              <a:buAutoNum type="arabicPeriod"/>
            </a:pPr>
            <a:r>
              <a:rPr lang="en-GB" dirty="0">
                <a:solidFill>
                  <a:srgbClr val="374151"/>
                </a:solidFill>
              </a:rPr>
              <a:t>Verify that Node.js is installed correctly by opening a command prompt or terminal window and running the command "node -v". This should display the version of Node.js that you just installed.</a:t>
            </a:r>
          </a:p>
        </p:txBody>
      </p:sp>
      <p:sp>
        <p:nvSpPr>
          <p:cNvPr id="7" name="Pladsholder til indhold 2">
            <a:extLst>
              <a:ext uri="{FF2B5EF4-FFF2-40B4-BE49-F238E27FC236}">
                <a16:creationId xmlns:a16="http://schemas.microsoft.com/office/drawing/2014/main" id="{6923C57D-90DA-6184-5876-FAF8D2D87957}"/>
              </a:ext>
            </a:extLst>
          </p:cNvPr>
          <p:cNvSpPr txBox="1">
            <a:spLocks/>
          </p:cNvSpPr>
          <p:nvPr/>
        </p:nvSpPr>
        <p:spPr>
          <a:xfrm>
            <a:off x="414696" y="5045973"/>
            <a:ext cx="6290903" cy="1033094"/>
          </a:xfrm>
          <a:prstGeom prst="rect">
            <a:avLst/>
          </a:prstGeom>
        </p:spPr>
        <p:txBody>
          <a:bodyPr vert="horz" lIns="0" tIns="0" rIns="0" bIns="0" rtlCol="0">
            <a:normAutofit/>
          </a:bodyPr>
          <a:lstStyle>
            <a:lvl1pPr marL="252000" indent="-252000" algn="l" defTabSz="914400" rtl="0" eaLnBrk="1" latinLnBrk="0" hangingPunct="1">
              <a:lnSpc>
                <a:spcPct val="110000"/>
              </a:lnSpc>
              <a:spcBef>
                <a:spcPts val="0"/>
              </a:spcBef>
              <a:buFont typeface="Wingdings" panose="05000000000000000000" pitchFamily="2" charset="2"/>
              <a:buChar char=""/>
              <a:defRPr sz="1600" kern="1200">
                <a:solidFill>
                  <a:schemeClr val="tx1"/>
                </a:solidFill>
                <a:latin typeface="+mn-lt"/>
                <a:ea typeface="+mn-ea"/>
                <a:cs typeface="+mn-cs"/>
              </a:defRPr>
            </a:lvl1pPr>
            <a:lvl2pPr marL="504000" indent="-252000" algn="l" defTabSz="914400" rtl="0" eaLnBrk="1" latinLnBrk="0" hangingPunct="1">
              <a:lnSpc>
                <a:spcPct val="110000"/>
              </a:lnSpc>
              <a:spcBef>
                <a:spcPts val="0"/>
              </a:spcBef>
              <a:buFont typeface="Wingdings" panose="05000000000000000000" pitchFamily="2" charset="2"/>
              <a:buChar char="à"/>
              <a:defRPr sz="1400" kern="1200">
                <a:solidFill>
                  <a:schemeClr val="tx1"/>
                </a:solidFill>
                <a:latin typeface="+mn-lt"/>
                <a:ea typeface="+mn-ea"/>
                <a:cs typeface="+mn-cs"/>
              </a:defRPr>
            </a:lvl2pPr>
            <a:lvl3pPr marL="756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3pPr>
            <a:lvl4pPr marL="0" indent="0" algn="l" defTabSz="914400" rtl="0" eaLnBrk="1" latinLnBrk="0" hangingPunct="1">
              <a:lnSpc>
                <a:spcPct val="11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4pPr>
            <a:lvl5pPr marL="0" indent="0" algn="l" defTabSz="914400" rtl="0" eaLnBrk="1" latinLnBrk="0" hangingPunct="1">
              <a:lnSpc>
                <a:spcPct val="110000"/>
              </a:lnSpc>
              <a:spcBef>
                <a:spcPts val="0"/>
              </a:spcBef>
              <a:buFont typeface="Arial" panose="020B0604020202020204" pitchFamily="34" charset="0"/>
              <a:buChar char="​"/>
              <a:defRPr sz="1600" kern="1200" baseline="0">
                <a:solidFill>
                  <a:schemeClr val="tx1"/>
                </a:solidFill>
                <a:latin typeface="+mn-lt"/>
                <a:ea typeface="+mn-ea"/>
                <a:cs typeface="+mn-cs"/>
              </a:defRPr>
            </a:lvl5pPr>
            <a:lvl6pPr marL="252000" indent="-252000" algn="l" defTabSz="914400" rtl="0" eaLnBrk="1" latinLnBrk="0" hangingPunct="1">
              <a:lnSpc>
                <a:spcPct val="110000"/>
              </a:lnSpc>
              <a:spcBef>
                <a:spcPts val="0"/>
              </a:spcBef>
              <a:buFont typeface="Wingdings" panose="05000000000000000000" pitchFamily="2" charset="2"/>
              <a:buChar char="à"/>
              <a:defRPr sz="1200" kern="1200" baseline="0">
                <a:solidFill>
                  <a:schemeClr val="tx1"/>
                </a:solidFill>
                <a:latin typeface="+mn-lt"/>
                <a:ea typeface="+mn-ea"/>
                <a:cs typeface="+mn-cs"/>
              </a:defRPr>
            </a:lvl6pPr>
            <a:lvl7pPr marL="504000" indent="-252000" algn="l" defTabSz="914400" rtl="0" eaLnBrk="1" latinLnBrk="0" hangingPunct="1">
              <a:lnSpc>
                <a:spcPct val="110000"/>
              </a:lnSpc>
              <a:spcBef>
                <a:spcPts val="0"/>
              </a:spcBef>
              <a:buFont typeface="Wingdings" panose="05000000000000000000" pitchFamily="2" charset="2"/>
              <a:buChar char="à"/>
              <a:defRPr sz="1200" kern="1200">
                <a:solidFill>
                  <a:schemeClr val="tx1"/>
                </a:solidFill>
                <a:latin typeface="+mn-lt"/>
                <a:ea typeface="+mn-ea"/>
                <a:cs typeface="+mn-cs"/>
              </a:defRPr>
            </a:lvl7pPr>
            <a:lvl8pPr marL="0" indent="0" algn="l" defTabSz="914400" rtl="0" eaLnBrk="1" latinLnBrk="0" hangingPunct="1">
              <a:lnSpc>
                <a:spcPct val="110000"/>
              </a:lnSpc>
              <a:spcBef>
                <a:spcPts val="0"/>
              </a:spcBef>
              <a:spcAft>
                <a:spcPts val="1200"/>
              </a:spcAft>
              <a:buFont typeface="Arial" panose="020B0604020202020204" pitchFamily="34" charset="0"/>
              <a:buChar char="​"/>
              <a:defRPr sz="1200" b="1" kern="1200">
                <a:solidFill>
                  <a:schemeClr val="tx1"/>
                </a:solidFill>
                <a:latin typeface="+mn-lt"/>
                <a:ea typeface="+mn-ea"/>
                <a:cs typeface="+mn-cs"/>
              </a:defRPr>
            </a:lvl8pPr>
            <a:lvl9pPr marL="0" indent="0" algn="l" defTabSz="914400" rtl="0" eaLnBrk="1" latinLnBrk="0" hangingPunct="1">
              <a:lnSpc>
                <a:spcPct val="110000"/>
              </a:lnSpc>
              <a:spcBef>
                <a:spcPts val="0"/>
              </a:spcBef>
              <a:buFont typeface="Arial" panose="020B0604020202020204" pitchFamily="34" charset="0"/>
              <a:buChar char="​"/>
              <a:defRPr sz="1200" kern="1200">
                <a:solidFill>
                  <a:schemeClr val="tx1"/>
                </a:solidFill>
                <a:latin typeface="+mn-lt"/>
                <a:ea typeface="+mn-ea"/>
                <a:cs typeface="+mn-cs"/>
              </a:defRPr>
            </a:lvl9pPr>
          </a:lstStyle>
          <a:p>
            <a:pPr marL="0" indent="0">
              <a:buFont typeface="Wingdings" panose="05000000000000000000" pitchFamily="2" charset="2"/>
              <a:buNone/>
            </a:pPr>
            <a:r>
              <a:rPr lang="en-GB" b="1" dirty="0">
                <a:solidFill>
                  <a:srgbClr val="374151"/>
                </a:solidFill>
              </a:rPr>
              <a:t>Note</a:t>
            </a:r>
            <a:r>
              <a:rPr lang="en-GB" dirty="0">
                <a:solidFill>
                  <a:srgbClr val="374151"/>
                </a:solidFill>
              </a:rPr>
              <a:t>: Depending on your operating system and security settings, you may need to run the installer as an administrator or adjust your security preferences to allow the installation to proceed.</a:t>
            </a:r>
          </a:p>
        </p:txBody>
      </p:sp>
      <p:pic>
        <p:nvPicPr>
          <p:cNvPr id="8" name="Picture 7">
            <a:extLst>
              <a:ext uri="{FF2B5EF4-FFF2-40B4-BE49-F238E27FC236}">
                <a16:creationId xmlns:a16="http://schemas.microsoft.com/office/drawing/2014/main" id="{D7D51BB4-916F-37B1-691B-451EDDA93E35}"/>
              </a:ext>
            </a:extLst>
          </p:cNvPr>
          <p:cNvPicPr>
            <a:picLocks noChangeAspect="1"/>
          </p:cNvPicPr>
          <p:nvPr/>
        </p:nvPicPr>
        <p:blipFill>
          <a:blip r:embed="rId2"/>
          <a:stretch>
            <a:fillRect/>
          </a:stretch>
        </p:blipFill>
        <p:spPr>
          <a:xfrm>
            <a:off x="6830037" y="0"/>
            <a:ext cx="5361963" cy="6858000"/>
          </a:xfrm>
          <a:prstGeom prst="rect">
            <a:avLst/>
          </a:prstGeom>
        </p:spPr>
      </p:pic>
      <p:sp>
        <p:nvSpPr>
          <p:cNvPr id="9" name="Oval 8">
            <a:extLst>
              <a:ext uri="{FF2B5EF4-FFF2-40B4-BE49-F238E27FC236}">
                <a16:creationId xmlns:a16="http://schemas.microsoft.com/office/drawing/2014/main" id="{8B5C4A00-68B8-DB94-5093-B76CBC913A7B}"/>
              </a:ext>
            </a:extLst>
          </p:cNvPr>
          <p:cNvSpPr/>
          <p:nvPr/>
        </p:nvSpPr>
        <p:spPr>
          <a:xfrm>
            <a:off x="7374467" y="2853267"/>
            <a:ext cx="2370666" cy="1363133"/>
          </a:xfrm>
          <a:custGeom>
            <a:avLst/>
            <a:gdLst>
              <a:gd name="connsiteX0" fmla="*/ 0 w 2370666"/>
              <a:gd name="connsiteY0" fmla="*/ 681567 h 1363133"/>
              <a:gd name="connsiteX1" fmla="*/ 1185333 w 2370666"/>
              <a:gd name="connsiteY1" fmla="*/ 0 h 1363133"/>
              <a:gd name="connsiteX2" fmla="*/ 2370666 w 2370666"/>
              <a:gd name="connsiteY2" fmla="*/ 681567 h 1363133"/>
              <a:gd name="connsiteX3" fmla="*/ 1185333 w 2370666"/>
              <a:gd name="connsiteY3" fmla="*/ 1363134 h 1363133"/>
              <a:gd name="connsiteX4" fmla="*/ 0 w 2370666"/>
              <a:gd name="connsiteY4" fmla="*/ 681567 h 136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666" h="1363133" extrusionOk="0">
                <a:moveTo>
                  <a:pt x="0" y="681567"/>
                </a:moveTo>
                <a:cubicBezTo>
                  <a:pt x="-10819" y="298475"/>
                  <a:pt x="432577" y="36824"/>
                  <a:pt x="1185333" y="0"/>
                </a:cubicBezTo>
                <a:cubicBezTo>
                  <a:pt x="1906090" y="13919"/>
                  <a:pt x="2326242" y="306561"/>
                  <a:pt x="2370666" y="681567"/>
                </a:cubicBezTo>
                <a:cubicBezTo>
                  <a:pt x="2336278" y="1091568"/>
                  <a:pt x="1824287" y="1449841"/>
                  <a:pt x="1185333" y="1363134"/>
                </a:cubicBezTo>
                <a:cubicBezTo>
                  <a:pt x="510563" y="1352121"/>
                  <a:pt x="32115" y="1073331"/>
                  <a:pt x="0" y="681567"/>
                </a:cubicBezTo>
                <a:close/>
              </a:path>
            </a:pathLst>
          </a:custGeom>
          <a:noFill/>
          <a:ln w="76200">
            <a:solidFill>
              <a:schemeClr val="accent3">
                <a:lumMod val="7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DK" sz="1600" dirty="0" err="1"/>
          </a:p>
        </p:txBody>
      </p:sp>
    </p:spTree>
    <p:extLst>
      <p:ext uri="{BB962C8B-B14F-4D97-AF65-F5344CB8AC3E}">
        <p14:creationId xmlns:p14="http://schemas.microsoft.com/office/powerpoint/2010/main" val="28013253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a56b0fb8-d552-4215-bd97-31ad12d99a5c"/>
</p:tagLst>
</file>

<file path=ppt/tags/tag2.xml><?xml version="1.0" encoding="utf-8"?>
<p:tagLst xmlns:a="http://schemas.openxmlformats.org/drawingml/2006/main" xmlns:r="http://schemas.openxmlformats.org/officeDocument/2006/relationships" xmlns:p="http://schemas.openxmlformats.org/presentationml/2006/main">
  <p:tag name="TEMPLAFYSLIDEID" val="a56b0fb8-d552-4215-bd97-31ad12d99a5c"/>
</p:tagLst>
</file>

<file path=ppt/theme/theme1.xml><?xml version="1.0" encoding="utf-8"?>
<a:theme xmlns:a="http://schemas.openxmlformats.org/drawingml/2006/main" name="Blank">
  <a:themeElements>
    <a:clrScheme name="SDU">
      <a:dk1>
        <a:srgbClr val="000000"/>
      </a:dk1>
      <a:lt1>
        <a:srgbClr val="FFFFFF"/>
      </a:lt1>
      <a:dk2>
        <a:srgbClr val="7A6040"/>
      </a:dk2>
      <a:lt2>
        <a:srgbClr val="DDCBA4"/>
      </a:lt2>
      <a:accent1>
        <a:srgbClr val="AEB862"/>
      </a:accent1>
      <a:accent2>
        <a:srgbClr val="789D4A"/>
      </a:accent2>
      <a:accent3>
        <a:srgbClr val="F2C75C"/>
      </a:accent3>
      <a:accent4>
        <a:srgbClr val="E07E3C"/>
      </a:accent4>
      <a:accent5>
        <a:srgbClr val="E1BBB4"/>
      </a:accent5>
      <a:accent6>
        <a:srgbClr val="D05A57"/>
      </a:accent6>
      <a:hlink>
        <a:srgbClr val="0563C1"/>
      </a:hlink>
      <a:folHlink>
        <a:srgbClr val="954F72"/>
      </a:folHlink>
    </a:clrScheme>
    <a:fontScheme name="SD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lIns="72000" tIns="72000" rIns="72000" bIns="72000" rtlCol="0" anchor="ctr"/>
      <a:lstStyle>
        <a:defPPr algn="ctr">
          <a:defRPr sz="1600" dirty="0" err="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a:defPPr>
      </a:lstStyle>
    </a:txDef>
  </a:objectDefaults>
  <a:extraClrSchemeLst/>
  <a:custClrLst>
    <a:custClr name="Grøn 1">
      <a:srgbClr val="4E5B31"/>
    </a:custClr>
    <a:custClr name="Grøn 2">
      <a:srgbClr val="789D4A"/>
    </a:custClr>
    <a:custClr name="Grøn 3">
      <a:srgbClr val="AEB862"/>
    </a:custClr>
    <a:custClr name="Grøn 4">
      <a:srgbClr val="EAE7B9"/>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Orange 1">
      <a:srgbClr val="D38235"/>
    </a:custClr>
    <a:custClr name="Orange 2">
      <a:srgbClr val="E0A526"/>
    </a:custClr>
    <a:custClr name="Orange 3">
      <a:srgbClr val="EED484"/>
    </a:custClr>
    <a:custClr name="Orange 4">
      <a:srgbClr val="FCF0C4"/>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Rød 1">
      <a:srgbClr val="862633"/>
    </a:custClr>
    <a:custClr name="Rød 2">
      <a:srgbClr val="D05A57"/>
    </a:custClr>
    <a:custClr name="Rød 3">
      <a:srgbClr val="E1BBB4"/>
    </a:custClr>
    <a:custClr name="Rød 4">
      <a:srgbClr val="F4E2D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Brun 1">
      <a:srgbClr val="473729"/>
    </a:custClr>
    <a:custClr name="Brun 2">
      <a:srgbClr val="946037"/>
    </a:custClr>
    <a:custClr name="Brun 3">
      <a:srgbClr val="DDCBA4"/>
    </a:custClr>
    <a:custClr name="Brun 4">
      <a:srgbClr val="EFE5D1"/>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Sort">
      <a:srgbClr val="000000"/>
    </a:custClr>
    <a:custClr name="Hvid">
      <a:srgbClr val="FFFFFF"/>
    </a:custClr>
  </a:custClrLst>
  <a:extLst>
    <a:ext uri="{05A4C25C-085E-4340-85A3-A5531E510DB2}">
      <thm15:themeFamily xmlns:thm15="http://schemas.microsoft.com/office/thememl/2012/main" name="SDU widescreen.potx" id="{1C4F8E8D-0334-4267-96F7-9CAC143C1229}" vid="{6887ADA9-E5D5-4F4B-ACE2-43240691910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øn 1">
      <a:srgbClr val="4E5B31"/>
    </a:custClr>
    <a:custClr name="Grøn 2">
      <a:srgbClr val="789D4A"/>
    </a:custClr>
    <a:custClr name="Grøn 3">
      <a:srgbClr val="AEB862"/>
    </a:custClr>
    <a:custClr name="Grøn 4">
      <a:srgbClr val="EAE7B9"/>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Orange 1">
      <a:srgbClr val="D38235"/>
    </a:custClr>
    <a:custClr name="Orange 2">
      <a:srgbClr val="E0A526"/>
    </a:custClr>
    <a:custClr name="Orange 3">
      <a:srgbClr val="EED484"/>
    </a:custClr>
    <a:custClr name="Orange 4">
      <a:srgbClr val="FCF0C4"/>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Rød 1">
      <a:srgbClr val="862633"/>
    </a:custClr>
    <a:custClr name="Rød 2">
      <a:srgbClr val="D05A57"/>
    </a:custClr>
    <a:custClr name="Rød 3">
      <a:srgbClr val="E1BBB4"/>
    </a:custClr>
    <a:custClr name="Rød 4">
      <a:srgbClr val="F4E2DE"/>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Brun 1">
      <a:srgbClr val="473729"/>
    </a:custClr>
    <a:custClr name="Brun 2">
      <a:srgbClr val="946037"/>
    </a:custClr>
    <a:custClr name="Brun 3">
      <a:srgbClr val="DDCBA4"/>
    </a:custClr>
    <a:custClr name="Brun 4">
      <a:srgbClr val="EFE5D1"/>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Color has no name">
      <a:srgbClr val="FFFFFF"/>
    </a:custClr>
    <a:custClr name="Sort">
      <a:srgbClr val="000000"/>
    </a:custClr>
    <a:custClr name="Hvid">
      <a:srgbClr val="FFFFFF"/>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ype":"shape","id":"d572fa25-8edd-43b8-9b55-27d872b6b1fc","elementConfiguration":{"format":"{{DateFormats.MonthYear}}","binding":"Form.Date","disableUpdates":false,"type":"date"}},{"type":"shape","id":"bbb50dc8-a7c0-4554-930d-663460fed123","elementConfiguration":{"binding":"UserProfile.Institut.InstituteDCU_{{DocumentLanguage}}","disableUpdates":false,"type":"text"}},{"type":"shape","id":"f39ab476-473e-4cbc-a735-08e8467cfb7b","elementConfiguration":{"binding":"UserProfile.Institut.InstituteDCU_{{DocumentLanguage}}","disableUpdates":false,"type":"text"}},{"type":"shape","id":"8f4f5ab2-38ae-4794-9556-95edf115af0a","elementConfiguration":{"format":"{{DateFormats.MonthYear}}","binding":"Form.Date","disableUpdates":false,"type":"date"}},{"type":"shape","id":"535c2e69-01e7-4dce-95a6-4de9d99d38ac","elementConfiguration":{"binding":"UserProfile.Institut.InstituteDCU_{{DocumentLanguage}}","disableUpdates":false,"type":"text"}},{"type":"shape","id":"4580039a-6a0b-47c3-8582-fb9e2e105f97","elementConfiguration":{"format":"{{DateFormats.MonthYear}}","binding":"Form.Date","disableUpdates":false,"type":"date"}},{"type":"shape","id":"9e66ba45-e00c-4751-bf02-a4956d240516","elementConfiguration":{"binding":"UserProfile.Institut.InstituteDCU_{{DocumentLanguage}}","disableUpdates":false,"type":"text"}},{"type":"shape","id":"e93eeae9-b581-4184-9cc7-9a0f9897d348","elementConfiguration":{"format":"{{DateFormats.MonthYear}}","binding":"Form.Date","disableUpdates":false,"type":"date"}},{"type":"shape","id":"b451176b-5c0c-4d4d-9060-3837f3de11a8","elementConfiguration":{"format":"{{DateFormats.MonthYear}}","binding":"Form.Date","disableUpdates":false,"type":"date"}},{"type":"shape","id":"c68689c9-e668-4c96-a109-f982a524f861","elementConfiguration":{"binding":"UserProfile.Institut.InstituteDCU_{{DocumentLanguage}}","disableUpdates":false,"type":"text"}},{"type":"shape","id":"c5e3364f-695b-4164-8ae0-df0baedf3be1","elementConfiguration":{"binding":"UserProfile.Institut.InstituteDCU_{{DocumentLanguage}}","disableUpdates":false,"type":"text"}},{"type":"shape","id":"19392b15-c614-4755-aea8-28d38b6bbe91","elementConfiguration":{"binding":"UserProfile.Institut.InstituteDCU_{{DocumentLanguage}}","disableUpdates":false,"type":"text"}},{"type":"shape","id":"7c8a4e8f-f1eb-4af7-b254-c88f4a86ec48","elementConfiguration":{"format":"{{DateFormats.MonthYear}}","binding":"Form.Date","disableUpdates":false,"type":"date"}}],"transformationConfigurations":[{"language":"{{DocumentLanguage}}","disableUpdates":false,"type":"proofingLanguage"}],"templateName":"SDU widescreen 16:9 template","templateDescription":"Tom bredformat skabelon til Powerpoint med enhed, dato og links","enableDocumentContentUpdater":true,"version":"1.3"}]]></TemplafyTemplateConfiguration>
</file>

<file path=customXml/item10.xml><?xml version="1.0" encoding="utf-8"?>
<TemplafySlideFormConfiguration><![CDATA[{"formFields":[],"formDataEntries":[]}]]></TemplafySlideFormConfiguration>
</file>

<file path=customXml/item11.xml><?xml version="1.0" encoding="utf-8"?>
<TemplafySlideTemplateConfiguration><![CDATA[{"documentContentValidatorConfiguration":{"enableDocumentContentValidator":false,"documentContentValidatorVersion":0},"elementsMetadata":[],"slideId":"636891895636949350","enableDocumentContentUpdater":true,"version":"1.3"}]]></TemplafySlideTemplateConfiguration>
</file>

<file path=customXml/item12.xml><?xml version="1.0" encoding="utf-8"?>
<TemplafySlideTemplateConfiguration><![CDATA[{"documentContentValidatorConfiguration":{"enableDocumentContentValidator":false,"documentContentValidatorVersion":0},"elementsMetadata":[],"slideId":"636891895634761137","enableDocumentContentUpdater":true,"version":"1.3"}]]></TemplafySlideTemplateConfiguration>
</file>

<file path=customXml/item13.xml><?xml version="1.0" encoding="utf-8"?>
<TemplafySlideTemplateConfiguration><![CDATA[{"documentContentValidatorConfiguration":{"enableDocumentContentValidator":false,"documentContentValidatorVersion":0},"elementsMetadata":[],"slideId":"636891895636167766","enableDocumentContentUpdater":true,"version":"1.3"}]]></TemplafySlideTemplateConfiguration>
</file>

<file path=customXml/item14.xml><?xml version="1.0" encoding="utf-8"?>
<TemplafySlideFormConfiguration><![CDATA[{"formFields":[],"formDataEntries":[]}]]></TemplafySlideFormConfiguration>
</file>

<file path=customXml/item15.xml><?xml version="1.0" encoding="utf-8"?>
<TemplafyFormConfiguration><![CDATA[{"formFields":[{"required":false,"type":"datePicker","name":"Date","label":"Date","helpTexts":{"prefix":"","postfix":""},"spacing":{},"fullyQualifiedName":"Date"}],"formDataEntries":[{"name":"Date","value":"2Ix+bEfKiBgFPlbzHV5hwA=="}]}]]></TemplafyFormConfiguration>
</file>

<file path=customXml/item16.xml><?xml version="1.0" encoding="utf-8"?>
<TemplafySlideFormConfiguration><![CDATA[{"formFields":[],"formDataEntries":[]}]]></TemplafySlideFormConfiguration>
</file>

<file path=customXml/item17.xml><?xml version="1.0" encoding="utf-8"?>
<TemplafySlideTemplateConfiguration><![CDATA[{"documentContentValidatorConfiguration":{"enableDocumentContentValidator":false,"documentContentValidatorVersion":0},"elementsMetadata":[],"slideId":"636891895635073635","enableDocumentContentUpdater":true,"version":"1.3"}]]></TemplafySlideTemplateConfiguration>
</file>

<file path=customXml/item18.xml><?xml version="1.0" encoding="utf-8"?>
<TemplafySlideTemplateConfiguration><![CDATA[{"documentContentValidatorConfiguration":{"enableDocumentContentValidator":false,"documentContentValidatorVersion":0},"elementsMetadata":[],"slideId":"636891895636011205","enableDocumentContentUpdater":true,"version":"1.3"}]]></TemplafySlideTemplateConfiguration>
</file>

<file path=customXml/item19.xml><?xml version="1.0" encoding="utf-8"?>
<TemplafySlideFormConfiguration><![CDATA[{"formFields":[],"formDataEntries":[]}]]></TemplafySlideFormConfiguration>
</file>

<file path=customXml/item2.xml><?xml version="1.0" encoding="utf-8"?>
<TemplafySlideFormConfiguration><![CDATA[{"formFields":[],"formDataEntries":[]}]]></TemplafySlideFormConfiguration>
</file>

<file path=customXml/item20.xml><?xml version="1.0" encoding="utf-8"?>
<TemplafySlideTemplateConfiguration><![CDATA[{"documentContentValidatorConfiguration":{"enableDocumentContentValidator":false,"documentContentValidatorVersion":0},"elementsMetadata":[],"slideId":"636891895636792758","enableDocumentContentUpdater":true,"version":"1.3"}]]></TemplafySlideTemplateConfiguration>
</file>

<file path=customXml/item21.xml><?xml version="1.0" encoding="utf-8"?>
<TemplafySlideTemplateConfiguration><![CDATA[{"documentContentValidatorConfiguration":{"enableDocumentContentValidator":false,"documentContentValidatorVersion":0},"elementsMetadata":[],"slideId":"636891895634292862","enableDocumentContentUpdater":true,"version":"1.3"}]]></TemplafySlideTemplate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TemplateConfiguration><![CDATA[{"documentContentValidatorConfiguration":{"enableDocumentContentValidator":false,"documentContentValidatorVersion":0},"elementsMetadata":[],"slideId":"636891895637261154","enableDocumentContentUpdater":true,"version":"1.3"}]]></TemplafySlideTemplateConfiguration>
</file>

<file path=customXml/item25.xml><?xml version="1.0" encoding="utf-8"?>
<TemplafySlideTemplateConfiguration><![CDATA[{"documentContentValidatorConfiguration":{"enableDocumentContentValidator":false,"documentContentValidatorVersion":0},"elementsMetadata":[],"slideId":"636891895637105316","enableDocumentContentUpdater":true,"version":"1.3"}]]></TemplafySlideTemplateConfiguration>
</file>

<file path=customXml/item26.xml><?xml version="1.0" encoding="utf-8"?>
<TemplafySlideFormConfiguration><![CDATA[{"formFields":[],"formDataEntries":[]}]]></TemplafySlideFormConfiguration>
</file>

<file path=customXml/item27.xml><?xml version="1.0" encoding="utf-8"?>
<TemplafySlideFormConfiguration><![CDATA[{"formFields":[],"formDataEntries":[]}]]></TemplafySlideFormConfiguration>
</file>

<file path=customXml/item28.xml><?xml version="1.0" encoding="utf-8"?>
<TemplafySlideFormConfiguration><![CDATA[{"formFields":[],"formDataEntries":[]}]]></TemplafySlideFormConfiguration>
</file>

<file path=customXml/item29.xml><?xml version="1.0" encoding="utf-8"?>
<TemplafySlideTemplateConfiguration><![CDATA[{"documentContentValidatorConfiguration":{"enableDocumentContentValidator":false,"documentContentValidatorVersion":0},"elementsMetadata":[],"slideId":"636891895636636524","enableDocumentContentUpdater":true,"version":"1.3"}]]></TemplafySlideTemplateConfiguration>
</file>

<file path=customXml/item3.xml><?xml version="1.0" encoding="utf-8"?>
<TemplafySlideFormConfiguration><![CDATA[{"formFields":[],"formDataEntries":[]}]]></TemplafySlideFormConfiguration>
</file>

<file path=customXml/item30.xml><?xml version="1.0" encoding="utf-8"?>
<TemplafySlideFormConfiguration><![CDATA[{"formFields":[],"formDataEntries":[]}]]></TemplafySlideFormConfiguration>
</file>

<file path=customXml/item31.xml><?xml version="1.0" encoding="utf-8"?>
<TemplafySlideTemplateConfiguration><![CDATA[{"documentContentValidatorConfiguration":{"enableDocumentContentValidator":false,"documentContentValidatorVersion":0},"elementsMetadata":[],"slideId":"636891895635386589","enableDocumentContentUpdater":true,"version":"1.3"}]]></TemplafySlideTemplateConfiguration>
</file>

<file path=customXml/item32.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5.xml><?xml version="1.0" encoding="utf-8"?>
<TemplafySlideTemplateConfiguration><![CDATA[{"documentContentValidatorConfiguration":{"enableDocumentContentValidator":false,"documentContentValidatorVersion":0},"elementsMetadata":[],"slideId":"636891895635699094","enableDocumentContentUpdater":true,"version":"1.3"}]]></TemplafySlideTemplateConfiguration>
</file>

<file path=customXml/item6.xml><?xml version="1.0" encoding="utf-8"?>
<TemplafySlideFormConfiguration><![CDATA[{"formFields":[],"formDataEntries":[]}]]></TemplafySlideFormConfiguration>
</file>

<file path=customXml/item7.xml><?xml version="1.0" encoding="utf-8"?>
<TemplafySlideTemplateConfiguration><![CDATA[{"documentContentValidatorConfiguration":{"enableDocumentContentValidator":false,"documentContentValidatorVersion":0},"elementsMetadata":[],"slideId":"636891895636479881","enableDocumentContentUpdater":true,"version":"1.3"}]]></TemplafySlideTemplateConfiguration>
</file>

<file path=customXml/item8.xml><?xml version="1.0" encoding="utf-8"?>
<TemplafySlideTemplateConfiguration><![CDATA[{"documentContentValidatorConfiguration":{"enableDocumentContentValidator":false,"documentContentValidatorVersion":0},"elementsMetadata":[],"slideId":"636891895634292863","enableDocumentContentUpdater":true,"version":"1.3"}]]></TemplafySlideTemplateConfiguration>
</file>

<file path=customXml/item9.xml><?xml version="1.0" encoding="utf-8"?>
<TemplafySlideTemplateConfiguration><![CDATA[{"documentContentValidatorConfiguration":{"enableDocumentContentValidator":false,"documentContentValidatorVersion":0},"elementsMetadata":[],"slideId":"636891895634292863","enableDocumentContentUpdater":true,"version":"1.3"}]]></TemplafySlideTemplateConfiguration>
</file>

<file path=customXml/itemProps1.xml><?xml version="1.0" encoding="utf-8"?>
<ds:datastoreItem xmlns:ds="http://schemas.openxmlformats.org/officeDocument/2006/customXml" ds:itemID="{C484C70F-0F64-4774-853F-19FDF7E1F81D}">
  <ds:schemaRefs/>
</ds:datastoreItem>
</file>

<file path=customXml/itemProps10.xml><?xml version="1.0" encoding="utf-8"?>
<ds:datastoreItem xmlns:ds="http://schemas.openxmlformats.org/officeDocument/2006/customXml" ds:itemID="{59413F36-46DB-4441-9E33-4CC730A14BA9}">
  <ds:schemaRefs/>
</ds:datastoreItem>
</file>

<file path=customXml/itemProps11.xml><?xml version="1.0" encoding="utf-8"?>
<ds:datastoreItem xmlns:ds="http://schemas.openxmlformats.org/officeDocument/2006/customXml" ds:itemID="{220EA0D0-DB51-4BFA-9F4B-DA1208570F35}">
  <ds:schemaRefs/>
</ds:datastoreItem>
</file>

<file path=customXml/itemProps12.xml><?xml version="1.0" encoding="utf-8"?>
<ds:datastoreItem xmlns:ds="http://schemas.openxmlformats.org/officeDocument/2006/customXml" ds:itemID="{1DA5F47D-14F9-49C7-BB6D-79A6A719F13C}">
  <ds:schemaRefs/>
</ds:datastoreItem>
</file>

<file path=customXml/itemProps13.xml><?xml version="1.0" encoding="utf-8"?>
<ds:datastoreItem xmlns:ds="http://schemas.openxmlformats.org/officeDocument/2006/customXml" ds:itemID="{3C302438-84D4-4410-883F-41F2AB7D30E2}">
  <ds:schemaRefs/>
</ds:datastoreItem>
</file>

<file path=customXml/itemProps14.xml><?xml version="1.0" encoding="utf-8"?>
<ds:datastoreItem xmlns:ds="http://schemas.openxmlformats.org/officeDocument/2006/customXml" ds:itemID="{6B0D700A-B574-468F-8B57-017D5DD2185D}">
  <ds:schemaRefs/>
</ds:datastoreItem>
</file>

<file path=customXml/itemProps15.xml><?xml version="1.0" encoding="utf-8"?>
<ds:datastoreItem xmlns:ds="http://schemas.openxmlformats.org/officeDocument/2006/customXml" ds:itemID="{C5CD5A01-6378-494D-B71B-D23DEC9A120C}">
  <ds:schemaRefs/>
</ds:datastoreItem>
</file>

<file path=customXml/itemProps16.xml><?xml version="1.0" encoding="utf-8"?>
<ds:datastoreItem xmlns:ds="http://schemas.openxmlformats.org/officeDocument/2006/customXml" ds:itemID="{CFC7CD9E-B387-47DD-A892-194586C4B0A8}">
  <ds:schemaRefs/>
</ds:datastoreItem>
</file>

<file path=customXml/itemProps17.xml><?xml version="1.0" encoding="utf-8"?>
<ds:datastoreItem xmlns:ds="http://schemas.openxmlformats.org/officeDocument/2006/customXml" ds:itemID="{FE87C2BA-4D9C-4A03-8ACC-AC033380FDD9}">
  <ds:schemaRefs/>
</ds:datastoreItem>
</file>

<file path=customXml/itemProps18.xml><?xml version="1.0" encoding="utf-8"?>
<ds:datastoreItem xmlns:ds="http://schemas.openxmlformats.org/officeDocument/2006/customXml" ds:itemID="{F31277A9-97EE-4BA1-BCFA-B539C538A774}">
  <ds:schemaRefs/>
</ds:datastoreItem>
</file>

<file path=customXml/itemProps19.xml><?xml version="1.0" encoding="utf-8"?>
<ds:datastoreItem xmlns:ds="http://schemas.openxmlformats.org/officeDocument/2006/customXml" ds:itemID="{7742661A-7DA4-440D-9F17-A42C45E5F282}">
  <ds:schemaRefs/>
</ds:datastoreItem>
</file>

<file path=customXml/itemProps2.xml><?xml version="1.0" encoding="utf-8"?>
<ds:datastoreItem xmlns:ds="http://schemas.openxmlformats.org/officeDocument/2006/customXml" ds:itemID="{6328992E-AE26-492A-B96B-B12F18AF1702}">
  <ds:schemaRefs/>
</ds:datastoreItem>
</file>

<file path=customXml/itemProps20.xml><?xml version="1.0" encoding="utf-8"?>
<ds:datastoreItem xmlns:ds="http://schemas.openxmlformats.org/officeDocument/2006/customXml" ds:itemID="{AD853561-0684-44E3-AD44-5FC2461A9BA1}">
  <ds:schemaRefs/>
</ds:datastoreItem>
</file>

<file path=customXml/itemProps21.xml><?xml version="1.0" encoding="utf-8"?>
<ds:datastoreItem xmlns:ds="http://schemas.openxmlformats.org/officeDocument/2006/customXml" ds:itemID="{B01C8A0A-9C31-4B7B-950D-DD9959F2B8E1}">
  <ds:schemaRefs/>
</ds:datastoreItem>
</file>

<file path=customXml/itemProps22.xml><?xml version="1.0" encoding="utf-8"?>
<ds:datastoreItem xmlns:ds="http://schemas.openxmlformats.org/officeDocument/2006/customXml" ds:itemID="{F684AA90-C329-4C50-9AD6-76E97F24E028}">
  <ds:schemaRefs/>
</ds:datastoreItem>
</file>

<file path=customXml/itemProps23.xml><?xml version="1.0" encoding="utf-8"?>
<ds:datastoreItem xmlns:ds="http://schemas.openxmlformats.org/officeDocument/2006/customXml" ds:itemID="{AB6030D5-BCDD-426E-8913-152EAE6D3877}">
  <ds:schemaRefs/>
</ds:datastoreItem>
</file>

<file path=customXml/itemProps24.xml><?xml version="1.0" encoding="utf-8"?>
<ds:datastoreItem xmlns:ds="http://schemas.openxmlformats.org/officeDocument/2006/customXml" ds:itemID="{80B8C55C-E564-418E-A10D-CDA99D5F3EE8}">
  <ds:schemaRefs/>
</ds:datastoreItem>
</file>

<file path=customXml/itemProps25.xml><?xml version="1.0" encoding="utf-8"?>
<ds:datastoreItem xmlns:ds="http://schemas.openxmlformats.org/officeDocument/2006/customXml" ds:itemID="{563840C0-0BDF-4F63-86E4-16B670C857E2}">
  <ds:schemaRefs/>
</ds:datastoreItem>
</file>

<file path=customXml/itemProps26.xml><?xml version="1.0" encoding="utf-8"?>
<ds:datastoreItem xmlns:ds="http://schemas.openxmlformats.org/officeDocument/2006/customXml" ds:itemID="{B052E437-0E37-4BD0-B658-F410C70F086D}">
  <ds:schemaRefs/>
</ds:datastoreItem>
</file>

<file path=customXml/itemProps27.xml><?xml version="1.0" encoding="utf-8"?>
<ds:datastoreItem xmlns:ds="http://schemas.openxmlformats.org/officeDocument/2006/customXml" ds:itemID="{EACF0A14-ED2E-4A19-ADF3-0D0A3222E90D}">
  <ds:schemaRefs/>
</ds:datastoreItem>
</file>

<file path=customXml/itemProps28.xml><?xml version="1.0" encoding="utf-8"?>
<ds:datastoreItem xmlns:ds="http://schemas.openxmlformats.org/officeDocument/2006/customXml" ds:itemID="{6851A85B-2F43-457A-A79C-603DD5A77068}">
  <ds:schemaRefs/>
</ds:datastoreItem>
</file>

<file path=customXml/itemProps29.xml><?xml version="1.0" encoding="utf-8"?>
<ds:datastoreItem xmlns:ds="http://schemas.openxmlformats.org/officeDocument/2006/customXml" ds:itemID="{75EE5595-EB9F-41D4-B2D4-51D62F570062}">
  <ds:schemaRefs/>
</ds:datastoreItem>
</file>

<file path=customXml/itemProps3.xml><?xml version="1.0" encoding="utf-8"?>
<ds:datastoreItem xmlns:ds="http://schemas.openxmlformats.org/officeDocument/2006/customXml" ds:itemID="{13904DEA-8253-4BF3-9310-8891F043FA29}">
  <ds:schemaRefs/>
</ds:datastoreItem>
</file>

<file path=customXml/itemProps30.xml><?xml version="1.0" encoding="utf-8"?>
<ds:datastoreItem xmlns:ds="http://schemas.openxmlformats.org/officeDocument/2006/customXml" ds:itemID="{1B1139FE-D24A-2B46-87A8-6684A2195EE4}">
  <ds:schemaRefs/>
</ds:datastoreItem>
</file>

<file path=customXml/itemProps31.xml><?xml version="1.0" encoding="utf-8"?>
<ds:datastoreItem xmlns:ds="http://schemas.openxmlformats.org/officeDocument/2006/customXml" ds:itemID="{D40B8ABF-BCDE-4BFC-8014-3E62B1CE21F5}">
  <ds:schemaRefs/>
</ds:datastoreItem>
</file>

<file path=customXml/itemProps32.xml><?xml version="1.0" encoding="utf-8"?>
<ds:datastoreItem xmlns:ds="http://schemas.openxmlformats.org/officeDocument/2006/customXml" ds:itemID="{D0688CFD-82DB-43CD-8984-E850371D850F}">
  <ds:schemaRefs/>
</ds:datastoreItem>
</file>

<file path=customXml/itemProps4.xml><?xml version="1.0" encoding="utf-8"?>
<ds:datastoreItem xmlns:ds="http://schemas.openxmlformats.org/officeDocument/2006/customXml" ds:itemID="{537D50E1-E116-4E1F-BBA2-BF976DC0D71C}">
  <ds:schemaRefs/>
</ds:datastoreItem>
</file>

<file path=customXml/itemProps5.xml><?xml version="1.0" encoding="utf-8"?>
<ds:datastoreItem xmlns:ds="http://schemas.openxmlformats.org/officeDocument/2006/customXml" ds:itemID="{61049392-9824-46E8-B53B-071ADFE52D03}">
  <ds:schemaRefs/>
</ds:datastoreItem>
</file>

<file path=customXml/itemProps6.xml><?xml version="1.0" encoding="utf-8"?>
<ds:datastoreItem xmlns:ds="http://schemas.openxmlformats.org/officeDocument/2006/customXml" ds:itemID="{15345BB6-FFF0-4812-9AF7-D4DE0D3D596A}">
  <ds:schemaRefs/>
</ds:datastoreItem>
</file>

<file path=customXml/itemProps7.xml><?xml version="1.0" encoding="utf-8"?>
<ds:datastoreItem xmlns:ds="http://schemas.openxmlformats.org/officeDocument/2006/customXml" ds:itemID="{12AAEFAA-488B-4613-B61C-8C050760FBEC}">
  <ds:schemaRefs/>
</ds:datastoreItem>
</file>

<file path=customXml/itemProps8.xml><?xml version="1.0" encoding="utf-8"?>
<ds:datastoreItem xmlns:ds="http://schemas.openxmlformats.org/officeDocument/2006/customXml" ds:itemID="{BBAB0D6C-E008-4FE2-8B70-5C5246D8A525}">
  <ds:schemaRefs/>
</ds:datastoreItem>
</file>

<file path=customXml/itemProps9.xml><?xml version="1.0" encoding="utf-8"?>
<ds:datastoreItem xmlns:ds="http://schemas.openxmlformats.org/officeDocument/2006/customXml" ds:itemID="{BEC07CCD-EE9A-034C-A1BE-A09B65B90BFB}">
  <ds:schemaRefs/>
</ds:datastoreItem>
</file>

<file path=docProps/app.xml><?xml version="1.0" encoding="utf-8"?>
<Properties xmlns="http://schemas.openxmlformats.org/officeDocument/2006/extended-properties" xmlns:vt="http://schemas.openxmlformats.org/officeDocument/2006/docPropsVTypes">
  <TotalTime>0</TotalTime>
  <Words>15183</Words>
  <Application>Microsoft Macintosh PowerPoint</Application>
  <PresentationFormat>Widescreen</PresentationFormat>
  <Paragraphs>1430</Paragraphs>
  <Slides>69</Slides>
  <Notes>2</Notes>
  <HiddenSlides>0</HiddenSlides>
  <MMClips>0</MMClips>
  <ScaleCrop>false</ScaleCrop>
  <HeadingPairs>
    <vt:vector size="6" baseType="variant">
      <vt:variant>
        <vt:lpstr>Benyttede skrifttyper</vt:lpstr>
      </vt:variant>
      <vt:variant>
        <vt:i4>5</vt:i4>
      </vt:variant>
      <vt:variant>
        <vt:lpstr>Tema</vt:lpstr>
      </vt:variant>
      <vt:variant>
        <vt:i4>1</vt:i4>
      </vt:variant>
      <vt:variant>
        <vt:lpstr>Slidetitler</vt:lpstr>
      </vt:variant>
      <vt:variant>
        <vt:i4>69</vt:i4>
      </vt:variant>
    </vt:vector>
  </HeadingPairs>
  <TitlesOfParts>
    <vt:vector size="75" baseType="lpstr">
      <vt:lpstr>Arial</vt:lpstr>
      <vt:lpstr>Consolas</vt:lpstr>
      <vt:lpstr>Menlo</vt:lpstr>
      <vt:lpstr>Söhne</vt:lpstr>
      <vt:lpstr>Wingdings</vt:lpstr>
      <vt:lpstr>Blank</vt:lpstr>
      <vt:lpstr>PowerPoint-præsentation</vt:lpstr>
      <vt:lpstr>Web Programmering 2  NodeJS  by Henrik Lange Bendixen</vt:lpstr>
      <vt:lpstr>Agenda</vt:lpstr>
      <vt:lpstr>Introduction to Node.js</vt:lpstr>
      <vt:lpstr>What is Node.js and why is it useful? </vt:lpstr>
      <vt:lpstr>How does Node.js differ from Java and PHP?</vt:lpstr>
      <vt:lpstr>Java vs Node.js: A Comparison</vt:lpstr>
      <vt:lpstr>PHP vs Node.js: A Comparison</vt:lpstr>
      <vt:lpstr>Installing Node.js</vt:lpstr>
      <vt:lpstr>Basic Setup and Configuration</vt:lpstr>
      <vt:lpstr>Building a Simple Node.js Application</vt:lpstr>
      <vt:lpstr>Responding to a HTTP Request</vt:lpstr>
      <vt:lpstr>Disecting a Simple Node.js Application</vt:lpstr>
      <vt:lpstr>The HTTP Module</vt:lpstr>
      <vt:lpstr>Serving Static Content</vt:lpstr>
      <vt:lpstr>Node Modules</vt:lpstr>
      <vt:lpstr>Creating a Custom Module</vt:lpstr>
      <vt:lpstr>Built-in modules</vt:lpstr>
      <vt:lpstr>Built-in modules</vt:lpstr>
      <vt:lpstr>Node Package Manager</vt:lpstr>
      <vt:lpstr>NPM Search</vt:lpstr>
      <vt:lpstr>Notable NPM Packages</vt:lpstr>
      <vt:lpstr>Nodemon for Automatic Server Reloading</vt:lpstr>
      <vt:lpstr>Nodemon for Automatic Server Reloading</vt:lpstr>
      <vt:lpstr>Asynchronous Programming</vt:lpstr>
      <vt:lpstr>Asynchronous Programming in Node.js</vt:lpstr>
      <vt:lpstr>Asynchronous code explained</vt:lpstr>
      <vt:lpstr>Asynchronous Programming in Node.js</vt:lpstr>
      <vt:lpstr>Asynchronous Control Flow with the Async Module</vt:lpstr>
      <vt:lpstr>Callback functions and asynchronous operations</vt:lpstr>
      <vt:lpstr>Promises and Async/Await</vt:lpstr>
      <vt:lpstr>Event Loop</vt:lpstr>
      <vt:lpstr>The Event Loop</vt:lpstr>
      <vt:lpstr>The Event Queue, and Thread Pool</vt:lpstr>
      <vt:lpstr>PowerPoint-præsentation</vt:lpstr>
      <vt:lpstr>A full application</vt:lpstr>
      <vt:lpstr>Introduction to the Express module</vt:lpstr>
      <vt:lpstr>CRUD Operations with Express</vt:lpstr>
      <vt:lpstr>CRUD Operations with Express</vt:lpstr>
      <vt:lpstr>Using MySQL with Node.js</vt:lpstr>
      <vt:lpstr>Using MySQL with Node.js</vt:lpstr>
      <vt:lpstr>Sequelize in Node.js</vt:lpstr>
      <vt:lpstr>Combining Express and Sequelize for CRUD Operations</vt:lpstr>
      <vt:lpstr>Combining Express and Sequelize for CRUD Operations</vt:lpstr>
      <vt:lpstr>Adding a frontend</vt:lpstr>
      <vt:lpstr>Serving HTML files</vt:lpstr>
      <vt:lpstr>Using JS to call server</vt:lpstr>
      <vt:lpstr>Using JS to call server</vt:lpstr>
      <vt:lpstr>Using JS to call server</vt:lpstr>
      <vt:lpstr>Using JS to call server</vt:lpstr>
      <vt:lpstr>XSS: Sanitize User Input</vt:lpstr>
      <vt:lpstr>Avoiding SQL Injection with Parameter Binding</vt:lpstr>
      <vt:lpstr>Events</vt:lpstr>
      <vt:lpstr>Events in Node.js</vt:lpstr>
      <vt:lpstr>Using events to update the frontend in real-time</vt:lpstr>
      <vt:lpstr>Connect the frontend to the tweet-feed</vt:lpstr>
      <vt:lpstr>Learn more!</vt:lpstr>
      <vt:lpstr>Sessions</vt:lpstr>
      <vt:lpstr>Sessions</vt:lpstr>
      <vt:lpstr>Simple Login System</vt:lpstr>
      <vt:lpstr>Simple Login System</vt:lpstr>
      <vt:lpstr>Retrieving Data from an External REST API</vt:lpstr>
      <vt:lpstr>External REST API with Basic Auth</vt:lpstr>
      <vt:lpstr>External REST API with Basic Auth</vt:lpstr>
      <vt:lpstr>Unit Testing</vt:lpstr>
      <vt:lpstr>Using MongoDB with Mongoose</vt:lpstr>
      <vt:lpstr>Using Typescript with Node.js</vt:lpstr>
      <vt:lpstr>Taking Your Node.js Skills to the Next Level</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2020-09-13T18:31:53Z</dcterms:created>
  <dcterms:modified xsi:type="dcterms:W3CDTF">2024-09-18T14:26:59Z</dcterms:modified>
</cp:coreProperties>
</file>